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Override PartName="/ppt/charts/chart35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charts/chart3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2" r:id="rId35"/>
    <p:sldId id="293" r:id="rId36"/>
    <p:sldId id="289" r:id="rId37"/>
    <p:sldId id="290" r:id="rId38"/>
    <p:sldId id="291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3" autoAdjust="0"/>
  </p:normalViewPr>
  <p:slideViewPr>
    <p:cSldViewPr>
      <p:cViewPr varScale="1">
        <p:scale>
          <a:sx n="97" d="100"/>
          <a:sy n="97" d="100"/>
        </p:scale>
        <p:origin x="-47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5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7;&#1090;&#1088;&#1091;&#1082;&#1090;&#1091;&#1088;&#1072;%20&#1076;&#1086;&#1093;&#1086;&#1076;&#1086;&#1074;%20(&#1085;&#1072;&#1083;.,&#1085;&#1077;&#1085;&#1072;&#1083;.,%20&#1073;&#1077;&#1079;&#1074;&#1086;&#1079;&#1084;&#1077;&#1079;&#1076;.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44;&#1086;&#1093;&#1086;&#1076;&#1099;%20&#1086;&#1090;%20&#1080;&#1089;&#1087;&#1086;&#1083;&#1100;&#1079;.&#1084;&#1091;&#1085;&#1080;&#1094;.&#1080;&#1084;&#1091;&#1097;.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5;&#1083;&#1072;&#1078;&#1077;&#1090;&#1080;%20&#1087;&#1088;&#1080;%20&#1087;&#1086;&#1083;&#1100;&#1079;.&#1087;&#1088;&#1080;&#1088;.&#1088;&#1089;&#1077;&#1089;.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44;&#1086;&#1093;&#1086;&#1076;&#1099;%20&#1086;&#1090;%20&#1087;&#1088;&#1086;&#1076;&#1072;&#1078;&#1080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64;&#1090;&#1088;&#1072;&#1092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44;&#1086;&#1090;&#1072;&#1094;&#1080;&#1080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7;&#1090;&#1088;&#1091;&#1082;&#1090;&#1091;&#1088;&#1072;%20&#1088;&#1072;&#1089;&#1093;&#1086;&#1076;&#1086;&#1074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41;&#1083;&#1072;&#1075;&#1086;&#1091;&#1089;&#1090;&#1088;&#1086;&#1081;&#1089;&#1090;&#1074;&#1086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4;&#1073;&#1088;&#1072;&#1079;&#1086;&#1074;&#1072;&#1085;&#1080;&#1077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89;&#1086;&#1094;&#1087;&#1086;&#1076;&#1076;&#1077;&#1088;&#1078;&#1082;&#1072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0;&#1091;&#1083;&#1100;&#1090;&#1091;&#1088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7;&#1090;&#1088;&#1091;&#1082;&#1090;&#1091;&#1088;&#1072;%20&#1076;&#1086;&#1093;&#1086;&#1076;&#1086;&#1074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60;&#1080;&#1057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41;&#1077;&#1079;&#1086;&#1087;&#1072;&#1089;&#1085;&#1086;&#1089;&#1090;&#1100;%20&#1078;&#1080;&#1079;&#1085;&#1077;&#1076;&#1077;&#1103;&#1090;.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6;&#1072;&#1079;&#1074;&#1080;&#1090;&#1080;&#1077;%20&#1057;&#1052;&#1055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7;&#1077;&#1083;&#1100;&#1089;&#1082;.&#1093;&#1086;&#1079;&#1103;&#1081;&#1089;&#1090;&#1074;&#1086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0;&#1072;&#1095;.&#1078;&#1080;&#1083;&#1100;&#1077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8;&#1088;&#1072;&#1085;&#1089;&#1087;.&#1089;&#1080;&#1089;&#1090;&#1077;&#1084;&#1072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69;&#1085;&#1077;&#1088;&#1075;&#1086;&#1101;&#1092;&#1092;&#1077;&#1082;&#1090;.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4;&#1054;&#1057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9;&#1087;&#1088;.&#1084;&#1091;&#1085;&#1080;.&#1080;&#1084;&#1091;&#1097;.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6;&#1072;&#1079;&#1074;&#1080;&#1090;&#1080;&#1077;%20&#1090;&#1077;&#1088;&#1088;&#1080;&#1090;&#1086;&#1088;&#1080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3;&#1044;&#1060;&#1051;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6;&#1072;&#1079;&#1074;&#1080;&#1090;&#1080;&#1077;%20&#1080;&#1085;&#1092;.&#1086;&#1073;&#1097;&#1077;&#1089;&#1090;&#1074;&#1072;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7;&#1086;&#1074;&#1077;&#1088;&#1096;&#1077;&#1085;.&#1091;&#1087;&#1088;&#1072;&#1074;&#1083;.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5;&#1077;&#1088;&#1077;&#1089;&#1077;&#1083;&#1077;&#1085;&#1080;&#1077;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47;&#1077;&#1084;.&#1088;&#1077;&#1089;&#1091;&#1088;&#1089;.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90;&#1077;&#1088;&#1088;&#1080;&#1090;.&#1087;&#1083;&#1072;&#1085;&#1080;&#1088;&#1086;&#1074;&#1072;&#1085;&#1080;&#1077;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41;&#1044;&#1044;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3;&#1077;&#1087;&#1088;&#1086;&#1075;&#1088;&#1072;&#1084;&#1084;&#1085;&#1099;&#1077;%20&#1084;&#1077;&#1088;&#1086;&#1087;&#1088;&#1080;&#1103;&#1090;&#1080;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45;&#1053;&#1042;&#104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40;&#1082;&#1094;&#1080;&#1079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3;&#1072;&#1083;&#1086;&#1075;%20&#1085;&#1072;%20&#1080;&#1084;&#1091;&#1097;&#1077;&#1089;&#1090;&#1074;&#1086;%20&#1092;&#1080;&#1079;.&#1083;&#1080;&#1094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58;&#1088;&#1072;&#1085;&#1089;&#1087;&#1086;&#1088;&#1090;&#1085;&#1099;&#1081;%20&#1085;&#1072;&#1083;&#1086;&#1075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47;&#1077;&#1084;&#1077;&#1083;&#1100;&#1085;&#1099;&#1081;%20&#1085;&#1072;&#1083;&#1086;&#1075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76;&#1072;&#1085;&#1086;&#1074;&#1072;%20&#1043;_&#1040;\Desktop\&#1073;&#1102;&#1076;&#1078;&#1077;&#1090;%20&#1076;&#1083;&#1103;%20&#1075;&#1088;&#1072;&#1078;&#1076;&#1072;&#1085;%202016\&#1075;&#1086;&#1089;&#1087;&#1086;&#1096;&#1083;&#1080;&#1085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Лист1!$A$5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Лист1!$B$4:$G$4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293484</c:v>
                </c:pt>
                <c:pt idx="1">
                  <c:v>266553</c:v>
                </c:pt>
                <c:pt idx="2">
                  <c:v>255966</c:v>
                </c:pt>
                <c:pt idx="3">
                  <c:v>243239</c:v>
                </c:pt>
                <c:pt idx="4">
                  <c:v>248267</c:v>
                </c:pt>
                <c:pt idx="5">
                  <c:v>246071</c:v>
                </c:pt>
              </c:numCache>
            </c:numRef>
          </c:val>
        </c:ser>
        <c:ser>
          <c:idx val="1"/>
          <c:order val="1"/>
          <c:tx>
            <c:strRef>
              <c:f>Лист1!$A$6</c:f>
              <c:strCache>
                <c:ptCount val="1"/>
                <c:pt idx="0">
                  <c:v>Дотации</c:v>
                </c:pt>
              </c:strCache>
            </c:strRef>
          </c:tx>
          <c:dLbls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Лист1!$B$4:$G$4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Лист1!$B$6:$G$6</c:f>
              <c:numCache>
                <c:formatCode>General</c:formatCode>
                <c:ptCount val="6"/>
                <c:pt idx="0">
                  <c:v>133593</c:v>
                </c:pt>
                <c:pt idx="1">
                  <c:v>108114</c:v>
                </c:pt>
                <c:pt idx="2">
                  <c:v>90522</c:v>
                </c:pt>
                <c:pt idx="3">
                  <c:v>84959</c:v>
                </c:pt>
                <c:pt idx="4">
                  <c:v>68082</c:v>
                </c:pt>
                <c:pt idx="5">
                  <c:v>63671</c:v>
                </c:pt>
              </c:numCache>
            </c:numRef>
          </c:val>
        </c:ser>
        <c:ser>
          <c:idx val="2"/>
          <c:order val="2"/>
          <c:tx>
            <c:strRef>
              <c:f>Лист1!$A$7</c:f>
              <c:strCache>
                <c:ptCount val="1"/>
                <c:pt idx="0">
                  <c:v>Субсидии и субвенции</c:v>
                </c:pt>
              </c:strCache>
            </c:strRef>
          </c:tx>
          <c:dLbls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Лист1!$B$4:$G$4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Лист1!$B$7:$G$7</c:f>
              <c:numCache>
                <c:formatCode>General</c:formatCode>
                <c:ptCount val="6"/>
                <c:pt idx="0">
                  <c:v>420262</c:v>
                </c:pt>
                <c:pt idx="1">
                  <c:v>551043</c:v>
                </c:pt>
                <c:pt idx="2">
                  <c:v>426164</c:v>
                </c:pt>
                <c:pt idx="3">
                  <c:v>360261</c:v>
                </c:pt>
                <c:pt idx="4">
                  <c:v>336042</c:v>
                </c:pt>
                <c:pt idx="5">
                  <c:v>345970</c:v>
                </c:pt>
              </c:numCache>
            </c:numRef>
          </c:val>
        </c:ser>
        <c:shape val="box"/>
        <c:axId val="272827904"/>
        <c:axId val="272829440"/>
        <c:axId val="0"/>
      </c:bar3DChart>
      <c:catAx>
        <c:axId val="272827904"/>
        <c:scaling>
          <c:orientation val="minMax"/>
        </c:scaling>
        <c:axPos val="b"/>
        <c:tickLblPos val="nextTo"/>
        <c:crossAx val="272829440"/>
        <c:crosses val="autoZero"/>
        <c:auto val="1"/>
        <c:lblAlgn val="ctr"/>
        <c:lblOffset val="100"/>
      </c:catAx>
      <c:valAx>
        <c:axId val="272829440"/>
        <c:scaling>
          <c:orientation val="minMax"/>
        </c:scaling>
        <c:axPos val="l"/>
        <c:majorGridlines/>
        <c:numFmt formatCode="General" sourceLinked="1"/>
        <c:tickLblPos val="nextTo"/>
        <c:crossAx val="2728279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Лист1!$A$4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dLbls>
            <c:dLbl>
              <c:idx val="0"/>
              <c:layout>
                <c:manualLayout>
                  <c:x val="5.5555555555555558E-3"/>
                  <c:y val="-2.7777777777777991E-2"/>
                </c:manualLayout>
              </c:layout>
              <c:showVal val="1"/>
            </c:dLbl>
            <c:dLbl>
              <c:idx val="1"/>
              <c:layout>
                <c:manualLayout>
                  <c:x val="-2.1872265966754404E-7"/>
                  <c:y val="-1.3888888888888954E-2"/>
                </c:manualLayout>
              </c:layout>
              <c:showVal val="1"/>
            </c:dLbl>
            <c:dLbl>
              <c:idx val="2"/>
              <c:layout>
                <c:manualLayout>
                  <c:x val="-1.1111111111111125E-2"/>
                  <c:y val="-7.4074074074074112E-2"/>
                </c:manualLayout>
              </c:layout>
              <c:showVal val="1"/>
            </c:dLbl>
            <c:dLbl>
              <c:idx val="3"/>
              <c:layout>
                <c:manualLayout>
                  <c:x val="-2.1872265971846904E-7"/>
                  <c:y val="-2.7778142315544024E-2"/>
                </c:manualLayout>
              </c:layout>
              <c:showVal val="1"/>
            </c:dLbl>
            <c:dLbl>
              <c:idx val="4"/>
              <c:layout>
                <c:manualLayout>
                  <c:x val="-2.7779965004374684E-3"/>
                  <c:y val="1.8518518518518576E-2"/>
                </c:manualLayout>
              </c:layout>
              <c:showVal val="1"/>
            </c:dLbl>
            <c:dLbl>
              <c:idx val="5"/>
              <c:layout>
                <c:manualLayout>
                  <c:x val="-1.3888888888888959E-2"/>
                  <c:y val="-5.0925925925925923E-2"/>
                </c:manualLayout>
              </c:layout>
              <c:showVal val="1"/>
            </c:dLbl>
            <c:dLbl>
              <c:idx val="6"/>
              <c:layout>
                <c:manualLayout>
                  <c:x val="1.6666666666666701E-2"/>
                  <c:y val="-4.1666666666666664E-2"/>
                </c:manualLayout>
              </c:layout>
              <c:showVal val="1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Лист1!$B$3:$H$3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 (план)</c:v>
                </c:pt>
                <c:pt idx="3">
                  <c:v>2015 (оценка)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14462</c:v>
                </c:pt>
                <c:pt idx="1">
                  <c:v>14765</c:v>
                </c:pt>
                <c:pt idx="2">
                  <c:v>17214.5</c:v>
                </c:pt>
                <c:pt idx="3">
                  <c:v>16888</c:v>
                </c:pt>
                <c:pt idx="4">
                  <c:v>14123.05</c:v>
                </c:pt>
                <c:pt idx="5">
                  <c:v>14685.9</c:v>
                </c:pt>
                <c:pt idx="6">
                  <c:v>15240.2</c:v>
                </c:pt>
              </c:numCache>
            </c:numRef>
          </c:val>
        </c:ser>
        <c:shape val="box"/>
        <c:axId val="274145280"/>
        <c:axId val="274146816"/>
        <c:axId val="0"/>
      </c:bar3DChart>
      <c:catAx>
        <c:axId val="27414528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146816"/>
        <c:crosses val="autoZero"/>
        <c:auto val="1"/>
        <c:lblAlgn val="ctr"/>
        <c:lblOffset val="100"/>
      </c:catAx>
      <c:valAx>
        <c:axId val="274146816"/>
        <c:scaling>
          <c:orientation val="minMax"/>
        </c:scaling>
        <c:axPos val="l"/>
        <c:majorGridlines/>
        <c:numFmt formatCode="General" sourceLinked="1"/>
        <c:tickLblPos val="nextTo"/>
        <c:crossAx val="27414528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Лист1!$A$4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dLbls>
            <c:dLbl>
              <c:idx val="0"/>
              <c:layout>
                <c:manualLayout>
                  <c:x val="5.5555555555555558E-3"/>
                  <c:y val="-2.7777777777778002E-2"/>
                </c:manualLayout>
              </c:layout>
              <c:showVal val="1"/>
            </c:dLbl>
            <c:dLbl>
              <c:idx val="1"/>
              <c:layout>
                <c:manualLayout>
                  <c:x val="-2.1872265966754418E-7"/>
                  <c:y val="-1.3888888888888959E-2"/>
                </c:manualLayout>
              </c:layout>
              <c:showVal val="1"/>
            </c:dLbl>
            <c:dLbl>
              <c:idx val="2"/>
              <c:layout>
                <c:manualLayout>
                  <c:x val="-1.1111111111111125E-2"/>
                  <c:y val="-7.4074074074074112E-2"/>
                </c:manualLayout>
              </c:layout>
              <c:showVal val="1"/>
            </c:dLbl>
            <c:dLbl>
              <c:idx val="3"/>
              <c:layout>
                <c:manualLayout>
                  <c:x val="-2.1872265971846917E-7"/>
                  <c:y val="-2.7778142315544034E-2"/>
                </c:manualLayout>
              </c:layout>
              <c:showVal val="1"/>
            </c:dLbl>
            <c:dLbl>
              <c:idx val="4"/>
              <c:layout>
                <c:manualLayout>
                  <c:x val="-2.7779965004374697E-3"/>
                  <c:y val="1.851851851851858E-2"/>
                </c:manualLayout>
              </c:layout>
              <c:showVal val="1"/>
            </c:dLbl>
            <c:dLbl>
              <c:idx val="5"/>
              <c:layout>
                <c:manualLayout>
                  <c:x val="-1.3888888888888963E-2"/>
                  <c:y val="-5.0925925925925923E-2"/>
                </c:manualLayout>
              </c:layout>
              <c:showVal val="1"/>
            </c:dLbl>
            <c:dLbl>
              <c:idx val="6"/>
              <c:layout>
                <c:manualLayout>
                  <c:x val="1.6666666666666701E-2"/>
                  <c:y val="-4.1666666666666664E-2"/>
                </c:manualLayout>
              </c:layout>
              <c:showVal val="1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Лист1!$B$3:$H$3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 (план)</c:v>
                </c:pt>
                <c:pt idx="3">
                  <c:v>2015 (оценка)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1800</c:v>
                </c:pt>
                <c:pt idx="1">
                  <c:v>2755</c:v>
                </c:pt>
                <c:pt idx="2">
                  <c:v>1755.9</c:v>
                </c:pt>
                <c:pt idx="3">
                  <c:v>573.29999999999995</c:v>
                </c:pt>
                <c:pt idx="4">
                  <c:v>224.5</c:v>
                </c:pt>
                <c:pt idx="5">
                  <c:v>746.5</c:v>
                </c:pt>
                <c:pt idx="6">
                  <c:v>793.5</c:v>
                </c:pt>
              </c:numCache>
            </c:numRef>
          </c:val>
        </c:ser>
        <c:shape val="box"/>
        <c:axId val="274192256"/>
        <c:axId val="274193792"/>
        <c:axId val="0"/>
      </c:bar3DChart>
      <c:catAx>
        <c:axId val="27419225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193792"/>
        <c:crosses val="autoZero"/>
        <c:auto val="1"/>
        <c:lblAlgn val="ctr"/>
        <c:lblOffset val="100"/>
      </c:catAx>
      <c:valAx>
        <c:axId val="274193792"/>
        <c:scaling>
          <c:orientation val="minMax"/>
        </c:scaling>
        <c:axPos val="l"/>
        <c:majorGridlines/>
        <c:numFmt formatCode="General" sourceLinked="1"/>
        <c:tickLblPos val="nextTo"/>
        <c:crossAx val="27419225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Лист1!$A$4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dLbls>
            <c:dLbl>
              <c:idx val="0"/>
              <c:layout>
                <c:manualLayout>
                  <c:x val="5.5555555555555558E-3"/>
                  <c:y val="-2.7777777777778012E-2"/>
                </c:manualLayout>
              </c:layout>
              <c:showVal val="1"/>
            </c:dLbl>
            <c:dLbl>
              <c:idx val="1"/>
              <c:layout>
                <c:manualLayout>
                  <c:x val="-2.1872265966754431E-7"/>
                  <c:y val="-1.3888888888888963E-2"/>
                </c:manualLayout>
              </c:layout>
              <c:showVal val="1"/>
            </c:dLbl>
            <c:dLbl>
              <c:idx val="2"/>
              <c:layout>
                <c:manualLayout>
                  <c:x val="-1.1111111111111125E-2"/>
                  <c:y val="-7.4074074074074112E-2"/>
                </c:manualLayout>
              </c:layout>
              <c:showVal val="1"/>
            </c:dLbl>
            <c:dLbl>
              <c:idx val="3"/>
              <c:layout>
                <c:manualLayout>
                  <c:x val="-2.1872265971846931E-7"/>
                  <c:y val="-2.7778142315544041E-2"/>
                </c:manualLayout>
              </c:layout>
              <c:showVal val="1"/>
            </c:dLbl>
            <c:dLbl>
              <c:idx val="4"/>
              <c:layout>
                <c:manualLayout>
                  <c:x val="-2.777996500437471E-3"/>
                  <c:y val="1.8518518518518583E-2"/>
                </c:manualLayout>
              </c:layout>
              <c:showVal val="1"/>
            </c:dLbl>
            <c:dLbl>
              <c:idx val="5"/>
              <c:layout>
                <c:manualLayout>
                  <c:x val="-1.3888888888888966E-2"/>
                  <c:y val="-5.0925925925925923E-2"/>
                </c:manualLayout>
              </c:layout>
              <c:showVal val="1"/>
            </c:dLbl>
            <c:dLbl>
              <c:idx val="6"/>
              <c:layout>
                <c:manualLayout>
                  <c:x val="1.6666666666666701E-2"/>
                  <c:y val="-4.1666666666666664E-2"/>
                </c:manualLayout>
              </c:layout>
              <c:showVal val="1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Лист1!$B$3:$H$3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 (план)</c:v>
                </c:pt>
                <c:pt idx="3">
                  <c:v>2015 (оценка)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14750</c:v>
                </c:pt>
                <c:pt idx="1">
                  <c:v>15122</c:v>
                </c:pt>
                <c:pt idx="2">
                  <c:v>14799.6</c:v>
                </c:pt>
                <c:pt idx="3">
                  <c:v>12192.5</c:v>
                </c:pt>
                <c:pt idx="4">
                  <c:v>7681.5</c:v>
                </c:pt>
                <c:pt idx="5">
                  <c:v>1247.5</c:v>
                </c:pt>
                <c:pt idx="6">
                  <c:v>450</c:v>
                </c:pt>
              </c:numCache>
            </c:numRef>
          </c:val>
        </c:ser>
        <c:shape val="box"/>
        <c:axId val="274100224"/>
        <c:axId val="274101760"/>
        <c:axId val="0"/>
      </c:bar3DChart>
      <c:catAx>
        <c:axId val="27410022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101760"/>
        <c:crosses val="autoZero"/>
        <c:auto val="1"/>
        <c:lblAlgn val="ctr"/>
        <c:lblOffset val="100"/>
      </c:catAx>
      <c:valAx>
        <c:axId val="274101760"/>
        <c:scaling>
          <c:orientation val="minMax"/>
        </c:scaling>
        <c:axPos val="l"/>
        <c:majorGridlines/>
        <c:numFmt formatCode="General" sourceLinked="1"/>
        <c:tickLblPos val="nextTo"/>
        <c:crossAx val="27410022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Лист1!$A$4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dLbls>
            <c:dLbl>
              <c:idx val="0"/>
              <c:layout>
                <c:manualLayout>
                  <c:x val="5.5555555555555558E-3"/>
                  <c:y val="-2.7777777777778019E-2"/>
                </c:manualLayout>
              </c:layout>
              <c:showVal val="1"/>
            </c:dLbl>
            <c:dLbl>
              <c:idx val="1"/>
              <c:layout>
                <c:manualLayout>
                  <c:x val="-2.1872265966754444E-7"/>
                  <c:y val="-1.3888888888888966E-2"/>
                </c:manualLayout>
              </c:layout>
              <c:showVal val="1"/>
            </c:dLbl>
            <c:dLbl>
              <c:idx val="2"/>
              <c:layout>
                <c:manualLayout>
                  <c:x val="-1.1111111111111125E-2"/>
                  <c:y val="-7.4074074074074112E-2"/>
                </c:manualLayout>
              </c:layout>
              <c:showVal val="1"/>
            </c:dLbl>
            <c:dLbl>
              <c:idx val="3"/>
              <c:layout>
                <c:manualLayout>
                  <c:x val="-2.1872265971846944E-7"/>
                  <c:y val="-2.7778142315544048E-2"/>
                </c:manualLayout>
              </c:layout>
              <c:showVal val="1"/>
            </c:dLbl>
            <c:dLbl>
              <c:idx val="4"/>
              <c:layout>
                <c:manualLayout>
                  <c:x val="-2.7779965004374723E-3"/>
                  <c:y val="1.8518518518518583E-2"/>
                </c:manualLayout>
              </c:layout>
              <c:showVal val="1"/>
            </c:dLbl>
            <c:dLbl>
              <c:idx val="5"/>
              <c:layout>
                <c:manualLayout>
                  <c:x val="-1.388888888888897E-2"/>
                  <c:y val="-5.0925925925925923E-2"/>
                </c:manualLayout>
              </c:layout>
              <c:showVal val="1"/>
            </c:dLbl>
            <c:dLbl>
              <c:idx val="6"/>
              <c:layout>
                <c:manualLayout>
                  <c:x val="1.6666666666666701E-2"/>
                  <c:y val="-4.1666666666666664E-2"/>
                </c:manualLayout>
              </c:layout>
              <c:showVal val="1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Лист1!$B$3:$H$3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 (план)</c:v>
                </c:pt>
                <c:pt idx="3">
                  <c:v>2015 (оценка)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1505</c:v>
                </c:pt>
                <c:pt idx="1">
                  <c:v>1778</c:v>
                </c:pt>
                <c:pt idx="2">
                  <c:v>4698.3</c:v>
                </c:pt>
                <c:pt idx="3">
                  <c:v>5291.5</c:v>
                </c:pt>
                <c:pt idx="4">
                  <c:v>1051.0999999999999</c:v>
                </c:pt>
                <c:pt idx="5">
                  <c:v>1084.5999999999999</c:v>
                </c:pt>
                <c:pt idx="6">
                  <c:v>1108.5999999999999</c:v>
                </c:pt>
              </c:numCache>
            </c:numRef>
          </c:val>
        </c:ser>
        <c:shape val="box"/>
        <c:axId val="274347904"/>
        <c:axId val="274349440"/>
        <c:axId val="0"/>
      </c:bar3DChart>
      <c:catAx>
        <c:axId val="27434790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349440"/>
        <c:crosses val="autoZero"/>
        <c:auto val="1"/>
        <c:lblAlgn val="ctr"/>
        <c:lblOffset val="100"/>
      </c:catAx>
      <c:valAx>
        <c:axId val="274349440"/>
        <c:scaling>
          <c:orientation val="minMax"/>
        </c:scaling>
        <c:axPos val="l"/>
        <c:majorGridlines/>
        <c:numFmt formatCode="General" sourceLinked="1"/>
        <c:tickLblPos val="nextTo"/>
        <c:crossAx val="27434790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Лист1!$A$4</c:f>
              <c:strCache>
                <c:ptCount val="1"/>
                <c:pt idx="0">
                  <c:v>Дотация</c:v>
                </c:pt>
              </c:strCache>
            </c:strRef>
          </c:tx>
          <c:dLbls>
            <c:dLbl>
              <c:idx val="0"/>
              <c:layout>
                <c:manualLayout>
                  <c:x val="5.5555555555555558E-3"/>
                  <c:y val="-2.777777777777803E-2"/>
                </c:manualLayout>
              </c:layout>
              <c:showVal val="1"/>
            </c:dLbl>
            <c:dLbl>
              <c:idx val="1"/>
              <c:layout>
                <c:manualLayout>
                  <c:x val="-2.1872265966754457E-7"/>
                  <c:y val="-1.388888888888897E-2"/>
                </c:manualLayout>
              </c:layout>
              <c:showVal val="1"/>
            </c:dLbl>
            <c:dLbl>
              <c:idx val="2"/>
              <c:layout>
                <c:manualLayout>
                  <c:x val="-1.1111111111111125E-2"/>
                  <c:y val="-7.4074074074074112E-2"/>
                </c:manualLayout>
              </c:layout>
              <c:showVal val="1"/>
            </c:dLbl>
            <c:dLbl>
              <c:idx val="3"/>
              <c:layout>
                <c:manualLayout>
                  <c:x val="-2.1872265971846957E-7"/>
                  <c:y val="-2.7778142315544055E-2"/>
                </c:manualLayout>
              </c:layout>
              <c:showVal val="1"/>
            </c:dLbl>
            <c:dLbl>
              <c:idx val="4"/>
              <c:layout>
                <c:manualLayout>
                  <c:x val="-2.777996500437474E-3"/>
                  <c:y val="1.8518518518518583E-2"/>
                </c:manualLayout>
              </c:layout>
              <c:showVal val="1"/>
            </c:dLbl>
            <c:dLbl>
              <c:idx val="5"/>
              <c:layout>
                <c:manualLayout>
                  <c:x val="-1.3888888888888975E-2"/>
                  <c:y val="-5.0925925925925923E-2"/>
                </c:manualLayout>
              </c:layout>
              <c:showVal val="1"/>
            </c:dLbl>
            <c:dLbl>
              <c:idx val="6"/>
              <c:layout>
                <c:manualLayout>
                  <c:x val="1.6666666666666701E-2"/>
                  <c:y val="-4.1666666666666664E-2"/>
                </c:manualLayout>
              </c:layout>
              <c:showVal val="1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Лист1!$B$3:$H$3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 (план)</c:v>
                </c:pt>
                <c:pt idx="3">
                  <c:v>2015 (оценка)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133593</c:v>
                </c:pt>
                <c:pt idx="1">
                  <c:v>108114</c:v>
                </c:pt>
                <c:pt idx="2">
                  <c:v>90522</c:v>
                </c:pt>
                <c:pt idx="3">
                  <c:v>90522</c:v>
                </c:pt>
                <c:pt idx="4">
                  <c:v>84958.7</c:v>
                </c:pt>
                <c:pt idx="5">
                  <c:v>68082.399999999994</c:v>
                </c:pt>
                <c:pt idx="6">
                  <c:v>63671.4</c:v>
                </c:pt>
              </c:numCache>
            </c:numRef>
          </c:val>
        </c:ser>
        <c:shape val="box"/>
        <c:axId val="274206720"/>
        <c:axId val="274208256"/>
        <c:axId val="0"/>
      </c:bar3DChart>
      <c:catAx>
        <c:axId val="27420672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208256"/>
        <c:crosses val="autoZero"/>
        <c:auto val="1"/>
        <c:lblAlgn val="ctr"/>
        <c:lblOffset val="100"/>
      </c:catAx>
      <c:valAx>
        <c:axId val="274208256"/>
        <c:scaling>
          <c:orientation val="minMax"/>
        </c:scaling>
        <c:axPos val="l"/>
        <c:majorGridlines/>
        <c:numFmt formatCode="General" sourceLinked="1"/>
        <c:tickLblPos val="nextTo"/>
        <c:crossAx val="27420672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pPr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Лист1!$A$8:$A$18</c:f>
              <c:strCache>
                <c:ptCount val="11"/>
                <c:pt idx="0">
                  <c:v>Образование (60%)</c:v>
                </c:pt>
                <c:pt idx="1">
                  <c:v>ЖКХ (10,4%)</c:v>
                </c:pt>
                <c:pt idx="2">
                  <c:v>Общегосударств.расходы (8,3%)</c:v>
                </c:pt>
                <c:pt idx="3">
                  <c:v>Культура (6,6%)</c:v>
                </c:pt>
                <c:pt idx="4">
                  <c:v>Соц.политика (5,1%)</c:v>
                </c:pt>
                <c:pt idx="5">
                  <c:v>Нац.экономика (5,1%)</c:v>
                </c:pt>
                <c:pt idx="6">
                  <c:v>Физкультура и спорт (3,4%)</c:v>
                </c:pt>
                <c:pt idx="7">
                  <c:v>Нац.безопасность (0,8%)</c:v>
                </c:pt>
                <c:pt idx="8">
                  <c:v>Обслуживание муниц.долга (0,1%)</c:v>
                </c:pt>
                <c:pt idx="9">
                  <c:v>СМИ (0,1%)</c:v>
                </c:pt>
                <c:pt idx="10">
                  <c:v>ООС (0,01%)</c:v>
                </c:pt>
              </c:strCache>
            </c:strRef>
          </c:cat>
          <c:val>
            <c:numRef>
              <c:f>Лист1!$B$8:$B$18</c:f>
              <c:numCache>
                <c:formatCode>General</c:formatCode>
                <c:ptCount val="11"/>
                <c:pt idx="0">
                  <c:v>415000</c:v>
                </c:pt>
                <c:pt idx="1">
                  <c:v>72097</c:v>
                </c:pt>
                <c:pt idx="2">
                  <c:v>57741</c:v>
                </c:pt>
                <c:pt idx="3">
                  <c:v>45509</c:v>
                </c:pt>
                <c:pt idx="4">
                  <c:v>35427</c:v>
                </c:pt>
                <c:pt idx="5">
                  <c:v>35409</c:v>
                </c:pt>
                <c:pt idx="6">
                  <c:v>23275</c:v>
                </c:pt>
                <c:pt idx="7">
                  <c:v>5651</c:v>
                </c:pt>
                <c:pt idx="8">
                  <c:v>1014</c:v>
                </c:pt>
                <c:pt idx="9">
                  <c:v>993</c:v>
                </c:pt>
                <c:pt idx="10">
                  <c:v>100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051100291812179"/>
          <c:y val="0.11657714403250602"/>
          <c:w val="0.48279357468102324"/>
          <c:h val="0.81485143512871916"/>
        </c:manualLayout>
      </c:layout>
      <c:barChart>
        <c:barDir val="bar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МП "Благоустройство"</c:v>
                </c:pt>
              </c:strCache>
            </c:strRef>
          </c:tx>
          <c:dLbls>
            <c:showVal val="1"/>
          </c:dLbls>
          <c:cat>
            <c:strRef>
              <c:f>Лист1!$B$3:$G$3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14190.4</c:v>
                </c:pt>
                <c:pt idx="1">
                  <c:v>16696.400000000001</c:v>
                </c:pt>
                <c:pt idx="2">
                  <c:v>16678.3</c:v>
                </c:pt>
                <c:pt idx="3">
                  <c:v>12640.4</c:v>
                </c:pt>
                <c:pt idx="4">
                  <c:v>14108</c:v>
                </c:pt>
                <c:pt idx="5">
                  <c:v>11697</c:v>
                </c:pt>
              </c:numCache>
            </c:numRef>
          </c:val>
        </c:ser>
        <c:axId val="274415616"/>
        <c:axId val="274417152"/>
      </c:barChart>
      <c:catAx>
        <c:axId val="274415616"/>
        <c:scaling>
          <c:orientation val="minMax"/>
        </c:scaling>
        <c:axPos val="l"/>
        <c:tickLblPos val="nextTo"/>
        <c:crossAx val="274417152"/>
        <c:crosses val="autoZero"/>
        <c:auto val="1"/>
        <c:lblAlgn val="ctr"/>
        <c:lblOffset val="100"/>
      </c:catAx>
      <c:valAx>
        <c:axId val="274417152"/>
        <c:scaling>
          <c:orientation val="minMax"/>
        </c:scaling>
        <c:axPos val="b"/>
        <c:majorGridlines/>
        <c:numFmt formatCode="General" sourceLinked="1"/>
        <c:tickLblPos val="nextTo"/>
        <c:crossAx val="274415616"/>
        <c:crosses val="autoZero"/>
        <c:crossBetween val="between"/>
      </c:valAx>
    </c:plotArea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МП "Развитие образования"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433021</c:v>
                </c:pt>
                <c:pt idx="1">
                  <c:v>403860</c:v>
                </c:pt>
                <c:pt idx="2">
                  <c:v>377502</c:v>
                </c:pt>
                <c:pt idx="3">
                  <c:v>403526</c:v>
                </c:pt>
                <c:pt idx="4">
                  <c:v>387726</c:v>
                </c:pt>
                <c:pt idx="5">
                  <c:v>382382</c:v>
                </c:pt>
              </c:numCache>
            </c:numRef>
          </c:val>
        </c:ser>
        <c:axId val="274454016"/>
        <c:axId val="274455552"/>
      </c:barChart>
      <c:catAx>
        <c:axId val="274454016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455552"/>
        <c:crosses val="autoZero"/>
        <c:auto val="1"/>
        <c:lblAlgn val="ctr"/>
        <c:lblOffset val="100"/>
      </c:catAx>
      <c:valAx>
        <c:axId val="27445555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454016"/>
        <c:crosses val="autoZero"/>
        <c:crossBetween val="between"/>
      </c:valAx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[соцподдержка.xlsx]Лист1!$A$4</c:f>
              <c:strCache>
                <c:ptCount val="1"/>
                <c:pt idx="0">
                  <c:v>МП"Социальная поддержка граждан"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[соцподдержка.xlsx]Лист1!$B$3:$G$3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[соцподдержка.xlsx]Лист1!$B$4:$G$4</c:f>
              <c:numCache>
                <c:formatCode>General</c:formatCode>
                <c:ptCount val="6"/>
                <c:pt idx="0">
                  <c:v>6465</c:v>
                </c:pt>
                <c:pt idx="1">
                  <c:v>6674</c:v>
                </c:pt>
                <c:pt idx="2">
                  <c:v>4967</c:v>
                </c:pt>
                <c:pt idx="3">
                  <c:v>1473</c:v>
                </c:pt>
                <c:pt idx="4">
                  <c:v>2065</c:v>
                </c:pt>
                <c:pt idx="5">
                  <c:v>1958</c:v>
                </c:pt>
              </c:numCache>
            </c:numRef>
          </c:val>
        </c:ser>
        <c:axId val="274472320"/>
        <c:axId val="274502784"/>
      </c:barChart>
      <c:catAx>
        <c:axId val="274472320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502784"/>
        <c:crosses val="autoZero"/>
        <c:auto val="1"/>
        <c:lblAlgn val="ctr"/>
        <c:lblOffset val="100"/>
      </c:catAx>
      <c:valAx>
        <c:axId val="27450278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472320"/>
        <c:crosses val="autoZero"/>
        <c:crossBetween val="between"/>
      </c:valAx>
    </c:plotArea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МП "Культура"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63348</c:v>
                </c:pt>
                <c:pt idx="1">
                  <c:v>70588</c:v>
                </c:pt>
                <c:pt idx="2">
                  <c:v>69615</c:v>
                </c:pt>
                <c:pt idx="3">
                  <c:v>57714</c:v>
                </c:pt>
                <c:pt idx="4">
                  <c:v>65675</c:v>
                </c:pt>
                <c:pt idx="5">
                  <c:v>65606</c:v>
                </c:pt>
              </c:numCache>
            </c:numRef>
          </c:val>
        </c:ser>
        <c:axId val="274526976"/>
        <c:axId val="274528512"/>
      </c:barChart>
      <c:catAx>
        <c:axId val="274526976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528512"/>
        <c:crosses val="autoZero"/>
        <c:auto val="1"/>
        <c:lblAlgn val="ctr"/>
        <c:lblOffset val="100"/>
      </c:catAx>
      <c:valAx>
        <c:axId val="27452851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52697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pPr>
              <a:solidFill>
                <a:schemeClr val="bg2">
                  <a:lumMod val="90000"/>
                </a:schemeClr>
              </a:solidFill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Лист1!$A$4:$A$9</c:f>
              <c:strCache>
                <c:ptCount val="6"/>
                <c:pt idx="0">
                  <c:v>НДФЛ (63,1%)</c:v>
                </c:pt>
                <c:pt idx="1">
                  <c:v>Налоги на имущество (19,2%)</c:v>
                </c:pt>
                <c:pt idx="2">
                  <c:v>ЕНВД (5,8%)</c:v>
                </c:pt>
                <c:pt idx="3">
                  <c:v>Доходы от использ.муниц.имущества (5,8%)</c:v>
                </c:pt>
                <c:pt idx="4">
                  <c:v>Доходы от продажи муниц.имущества (3,2%)</c:v>
                </c:pt>
                <c:pt idx="5">
                  <c:v>Госпошлина (1,1%)</c:v>
                </c:pt>
              </c:strCache>
            </c:strRef>
          </c:cat>
          <c:val>
            <c:numRef>
              <c:f>Лист1!$B$4:$B$9</c:f>
              <c:numCache>
                <c:formatCode>General</c:formatCode>
                <c:ptCount val="6"/>
                <c:pt idx="0">
                  <c:v>153.4</c:v>
                </c:pt>
                <c:pt idx="1">
                  <c:v>46.5</c:v>
                </c:pt>
                <c:pt idx="2">
                  <c:v>14.2</c:v>
                </c:pt>
                <c:pt idx="3">
                  <c:v>14.2</c:v>
                </c:pt>
                <c:pt idx="4">
                  <c:v>7.7</c:v>
                </c:pt>
                <c:pt idx="5">
                  <c:v>1.1000000000000001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МП"Физическая культура и спорт"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44726</c:v>
                </c:pt>
                <c:pt idx="1">
                  <c:v>41137</c:v>
                </c:pt>
                <c:pt idx="2">
                  <c:v>40931</c:v>
                </c:pt>
                <c:pt idx="3">
                  <c:v>32638</c:v>
                </c:pt>
                <c:pt idx="4">
                  <c:v>33702</c:v>
                </c:pt>
                <c:pt idx="5">
                  <c:v>32631</c:v>
                </c:pt>
              </c:numCache>
            </c:numRef>
          </c:val>
        </c:ser>
        <c:axId val="274639488"/>
        <c:axId val="274653568"/>
      </c:barChart>
      <c:catAx>
        <c:axId val="274639488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653568"/>
        <c:crosses val="autoZero"/>
        <c:auto val="1"/>
        <c:lblAlgn val="ctr"/>
        <c:lblOffset val="100"/>
      </c:catAx>
      <c:valAx>
        <c:axId val="27465356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639488"/>
        <c:crosses val="autoZero"/>
        <c:crossBetween val="between"/>
      </c:valAx>
    </c:plotArea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'[Безопасность жизнедеят..xlsx]Лист1'!$A$4</c:f>
              <c:strCache>
                <c:ptCount val="1"/>
                <c:pt idx="0">
                  <c:v>МП"Обеспечение безопасности жизнедеятельности"</c:v>
                </c:pt>
              </c:strCache>
            </c:strRef>
          </c:tx>
          <c:dLbls>
            <c:showVal val="1"/>
          </c:dLbls>
          <c:cat>
            <c:strRef>
              <c:f>'[Безопасность жизнедеят..xlsx]Лист1'!$B$3:$G$3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'[Безопасность жизнедеят..xlsx]Лист1'!$B$4:$G$4</c:f>
              <c:numCache>
                <c:formatCode>General</c:formatCode>
                <c:ptCount val="6"/>
                <c:pt idx="0">
                  <c:v>7025</c:v>
                </c:pt>
                <c:pt idx="1">
                  <c:v>7849</c:v>
                </c:pt>
                <c:pt idx="2">
                  <c:v>7621</c:v>
                </c:pt>
                <c:pt idx="3">
                  <c:v>5651</c:v>
                </c:pt>
                <c:pt idx="4">
                  <c:v>5416</c:v>
                </c:pt>
                <c:pt idx="5">
                  <c:v>4968</c:v>
                </c:pt>
              </c:numCache>
            </c:numRef>
          </c:val>
        </c:ser>
        <c:axId val="274551168"/>
        <c:axId val="274552704"/>
      </c:barChart>
      <c:catAx>
        <c:axId val="274551168"/>
        <c:scaling>
          <c:orientation val="minMax"/>
        </c:scaling>
        <c:axPos val="l"/>
        <c:tickLblPos val="nextTo"/>
        <c:crossAx val="274552704"/>
        <c:crosses val="autoZero"/>
        <c:auto val="1"/>
        <c:lblAlgn val="ctr"/>
        <c:lblOffset val="100"/>
      </c:catAx>
      <c:valAx>
        <c:axId val="274552704"/>
        <c:scaling>
          <c:orientation val="minMax"/>
        </c:scaling>
        <c:axPos val="b"/>
        <c:majorGridlines/>
        <c:numFmt formatCode="General" sourceLinked="1"/>
        <c:tickLblPos val="nextTo"/>
        <c:crossAx val="274551168"/>
        <c:crosses val="autoZero"/>
        <c:crossBetween val="between"/>
      </c:valAx>
    </c:plotArea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1400"/>
          </a:pPr>
          <a:endParaRPr lang="ru-RU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МП "Развитие малого и среднего предпринимательства"</c:v>
                </c:pt>
              </c:strCache>
            </c:strRef>
          </c:tx>
          <c:dLbls>
            <c:showVal val="1"/>
          </c:dLbls>
          <c:cat>
            <c:strRef>
              <c:f>Лист1!$B$3:$G$3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979.2</c:v>
                </c:pt>
                <c:pt idx="1">
                  <c:v>2373.6999999999998</c:v>
                </c:pt>
                <c:pt idx="2">
                  <c:v>2373.6999999999998</c:v>
                </c:pt>
                <c:pt idx="3">
                  <c:v>412.1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axId val="274578048"/>
        <c:axId val="274583936"/>
      </c:barChart>
      <c:catAx>
        <c:axId val="274578048"/>
        <c:scaling>
          <c:orientation val="minMax"/>
        </c:scaling>
        <c:axPos val="l"/>
        <c:tickLblPos val="nextTo"/>
        <c:crossAx val="274583936"/>
        <c:crosses val="autoZero"/>
        <c:auto val="1"/>
        <c:lblAlgn val="ctr"/>
        <c:lblOffset val="100"/>
      </c:catAx>
      <c:valAx>
        <c:axId val="274583936"/>
        <c:scaling>
          <c:orientation val="minMax"/>
        </c:scaling>
        <c:axPos val="b"/>
        <c:majorGridlines/>
        <c:numFmt formatCode="General" sourceLinked="1"/>
        <c:tickLblPos val="nextTo"/>
        <c:crossAx val="274578048"/>
        <c:crosses val="autoZero"/>
        <c:crossBetween val="between"/>
      </c:valAx>
    </c:plotArea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МП"Развитие сельского хозяйства и регулирование рынков сельхозпродукции"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511</c:v>
                </c:pt>
                <c:pt idx="1">
                  <c:v>252</c:v>
                </c:pt>
                <c:pt idx="2">
                  <c:v>100</c:v>
                </c:pt>
                <c:pt idx="3">
                  <c:v>144.5</c:v>
                </c:pt>
                <c:pt idx="4">
                  <c:v>72.599999999999994</c:v>
                </c:pt>
                <c:pt idx="5">
                  <c:v>72.599999999999994</c:v>
                </c:pt>
              </c:numCache>
            </c:numRef>
          </c:val>
        </c:ser>
        <c:axId val="274677760"/>
        <c:axId val="274679296"/>
      </c:barChart>
      <c:catAx>
        <c:axId val="274677760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679296"/>
        <c:crosses val="autoZero"/>
        <c:auto val="1"/>
        <c:lblAlgn val="ctr"/>
        <c:lblOffset val="100"/>
      </c:catAx>
      <c:valAx>
        <c:axId val="27467929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677760"/>
        <c:crosses val="autoZero"/>
        <c:crossBetween val="between"/>
      </c:valAx>
    </c:plotArea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МП"Обеспечение качественным жильем и услугами ЖКХ населения Губахинского городского округа"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9377</c:v>
                </c:pt>
                <c:pt idx="1">
                  <c:v>10600</c:v>
                </c:pt>
                <c:pt idx="2">
                  <c:v>10592</c:v>
                </c:pt>
                <c:pt idx="3">
                  <c:v>4135</c:v>
                </c:pt>
                <c:pt idx="4">
                  <c:v>4305</c:v>
                </c:pt>
                <c:pt idx="5">
                  <c:v>3950</c:v>
                </c:pt>
              </c:numCache>
            </c:numRef>
          </c:val>
        </c:ser>
        <c:axId val="274711680"/>
        <c:axId val="274713216"/>
      </c:barChart>
      <c:catAx>
        <c:axId val="274711680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713216"/>
        <c:crosses val="autoZero"/>
        <c:auto val="1"/>
        <c:lblAlgn val="ctr"/>
        <c:lblOffset val="100"/>
      </c:catAx>
      <c:valAx>
        <c:axId val="27471321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711680"/>
        <c:crosses val="autoZero"/>
        <c:crossBetween val="between"/>
      </c:valAx>
    </c:plotArea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МП"Развитие транспортной системы"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92799</c:v>
                </c:pt>
                <c:pt idx="1">
                  <c:v>45961</c:v>
                </c:pt>
                <c:pt idx="2">
                  <c:v>45797</c:v>
                </c:pt>
                <c:pt idx="3">
                  <c:v>30432</c:v>
                </c:pt>
                <c:pt idx="4">
                  <c:v>27466</c:v>
                </c:pt>
                <c:pt idx="5">
                  <c:v>23358</c:v>
                </c:pt>
              </c:numCache>
            </c:numRef>
          </c:val>
        </c:ser>
        <c:axId val="274754176"/>
        <c:axId val="274760064"/>
      </c:barChart>
      <c:catAx>
        <c:axId val="274754176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760064"/>
        <c:crosses val="autoZero"/>
        <c:auto val="1"/>
        <c:lblAlgn val="ctr"/>
        <c:lblOffset val="100"/>
      </c:catAx>
      <c:valAx>
        <c:axId val="27476006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754176"/>
        <c:crosses val="autoZero"/>
        <c:crossBetween val="between"/>
      </c:valAx>
    </c:plotArea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МП"Энергосбережение и повышение энергетической эффективности"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442.3</c:v>
                </c:pt>
                <c:pt idx="1">
                  <c:v>540</c:v>
                </c:pt>
                <c:pt idx="2">
                  <c:v>540</c:v>
                </c:pt>
                <c:pt idx="3">
                  <c:v>388.8</c:v>
                </c:pt>
                <c:pt idx="4">
                  <c:v>483</c:v>
                </c:pt>
                <c:pt idx="5">
                  <c:v>443.1</c:v>
                </c:pt>
              </c:numCache>
            </c:numRef>
          </c:val>
        </c:ser>
        <c:axId val="274788736"/>
        <c:axId val="274790272"/>
      </c:barChart>
      <c:catAx>
        <c:axId val="274788736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790272"/>
        <c:crosses val="autoZero"/>
        <c:auto val="1"/>
        <c:lblAlgn val="ctr"/>
        <c:lblOffset val="100"/>
      </c:catAx>
      <c:valAx>
        <c:axId val="27479027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788736"/>
        <c:crosses val="autoZero"/>
        <c:crossBetween val="between"/>
      </c:valAx>
    </c:plotArea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МП"Охрана окружающей среды. Воспроизводство и использование природных ресурсов на территории городского округа"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831.8</c:v>
                </c:pt>
                <c:pt idx="1">
                  <c:v>666.4</c:v>
                </c:pt>
                <c:pt idx="2">
                  <c:v>666.4</c:v>
                </c:pt>
                <c:pt idx="3">
                  <c:v>264.10000000000002</c:v>
                </c:pt>
                <c:pt idx="4">
                  <c:v>253.1</c:v>
                </c:pt>
                <c:pt idx="5">
                  <c:v>232.2</c:v>
                </c:pt>
              </c:numCache>
            </c:numRef>
          </c:val>
        </c:ser>
        <c:axId val="274831232"/>
        <c:axId val="274832768"/>
      </c:barChart>
      <c:catAx>
        <c:axId val="274831232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832768"/>
        <c:crosses val="autoZero"/>
        <c:auto val="1"/>
        <c:lblAlgn val="ctr"/>
        <c:lblOffset val="100"/>
      </c:catAx>
      <c:valAx>
        <c:axId val="27483276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831232"/>
        <c:crosses val="autoZero"/>
        <c:crossBetween val="between"/>
      </c:valAx>
    </c:plotArea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[Упр.муни.имущ..xlsx]Лист1!$A$4</c:f>
              <c:strCache>
                <c:ptCount val="1"/>
                <c:pt idx="0">
                  <c:v>МП"Управление муниципальным имуществом на территории"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[Упр.муни.имущ..xlsx]Лист1!$B$3:$G$3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[Упр.муни.имущ..xlsx]Лист1!$B$4:$G$4</c:f>
              <c:numCache>
                <c:formatCode>General</c:formatCode>
                <c:ptCount val="6"/>
                <c:pt idx="0">
                  <c:v>3615.9</c:v>
                </c:pt>
                <c:pt idx="1">
                  <c:v>5501.4</c:v>
                </c:pt>
                <c:pt idx="2">
                  <c:v>5387.3</c:v>
                </c:pt>
                <c:pt idx="3">
                  <c:v>3180</c:v>
                </c:pt>
                <c:pt idx="4">
                  <c:v>1769.6</c:v>
                </c:pt>
                <c:pt idx="5">
                  <c:v>1623.4</c:v>
                </c:pt>
              </c:numCache>
            </c:numRef>
          </c:val>
        </c:ser>
        <c:axId val="274948096"/>
        <c:axId val="274949632"/>
      </c:barChart>
      <c:catAx>
        <c:axId val="274948096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949632"/>
        <c:crosses val="autoZero"/>
        <c:auto val="1"/>
        <c:lblAlgn val="ctr"/>
        <c:lblOffset val="100"/>
      </c:catAx>
      <c:valAx>
        <c:axId val="27494963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948096"/>
        <c:crosses val="autoZero"/>
        <c:crossBetween val="between"/>
      </c:valAx>
    </c:plotArea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МП"Развитие территории городского округа"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168180</c:v>
                </c:pt>
                <c:pt idx="1">
                  <c:v>36564</c:v>
                </c:pt>
                <c:pt idx="2">
                  <c:v>26525</c:v>
                </c:pt>
                <c:pt idx="3">
                  <c:v>15633</c:v>
                </c:pt>
                <c:pt idx="4">
                  <c:v>0</c:v>
                </c:pt>
                <c:pt idx="5">
                  <c:v>22344</c:v>
                </c:pt>
              </c:numCache>
            </c:numRef>
          </c:val>
        </c:ser>
        <c:axId val="274986496"/>
        <c:axId val="274988032"/>
      </c:barChart>
      <c:catAx>
        <c:axId val="274986496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988032"/>
        <c:crosses val="autoZero"/>
        <c:auto val="1"/>
        <c:lblAlgn val="ctr"/>
        <c:lblOffset val="100"/>
      </c:catAx>
      <c:valAx>
        <c:axId val="27498803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98649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Лист1!$A$4</c:f>
              <c:strCache>
                <c:ptCount val="1"/>
                <c:pt idx="0">
                  <c:v>НДФЛ</c:v>
                </c:pt>
              </c:strCache>
            </c:strRef>
          </c:tx>
          <c:dLbls>
            <c:dLbl>
              <c:idx val="0"/>
              <c:layout>
                <c:manualLayout>
                  <c:x val="2.7777777777778004E-3"/>
                  <c:y val="-0.1388888888888889"/>
                </c:manualLayout>
              </c:layout>
              <c:showVal val="1"/>
            </c:dLbl>
            <c:dLbl>
              <c:idx val="1"/>
              <c:layout>
                <c:manualLayout>
                  <c:x val="-1.3888888888888951E-2"/>
                  <c:y val="-0.10185185185185189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0.1388888888888889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8.7962962962963312E-2"/>
                </c:manualLayout>
              </c:layout>
              <c:showVal val="1"/>
            </c:dLbl>
            <c:dLbl>
              <c:idx val="5"/>
              <c:layout>
                <c:manualLayout>
                  <c:x val="2.7777777777778004E-3"/>
                  <c:y val="5.5555555555555455E-2"/>
                </c:manualLayout>
              </c:layout>
              <c:showVal val="1"/>
            </c:dLbl>
            <c:dLbl>
              <c:idx val="6"/>
              <c:layout>
                <c:manualLayout>
                  <c:x val="1.6666666666666701E-2"/>
                  <c:y val="-4.1666666666666664E-2"/>
                </c:manualLayout>
              </c:layout>
              <c:showVal val="1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Лист1!$B$3:$H$3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 (план)</c:v>
                </c:pt>
                <c:pt idx="3">
                  <c:v>2015 (оценка)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204924</c:v>
                </c:pt>
                <c:pt idx="1">
                  <c:v>161092</c:v>
                </c:pt>
                <c:pt idx="2">
                  <c:v>170422</c:v>
                </c:pt>
                <c:pt idx="3">
                  <c:v>147025</c:v>
                </c:pt>
                <c:pt idx="4">
                  <c:v>153405</c:v>
                </c:pt>
                <c:pt idx="5">
                  <c:v>163069.6</c:v>
                </c:pt>
                <c:pt idx="6">
                  <c:v>171875.4</c:v>
                </c:pt>
              </c:numCache>
            </c:numRef>
          </c:val>
        </c:ser>
        <c:shape val="box"/>
        <c:axId val="273819520"/>
        <c:axId val="273821056"/>
        <c:axId val="0"/>
      </c:bar3DChart>
      <c:catAx>
        <c:axId val="27381952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3821056"/>
        <c:crosses val="autoZero"/>
        <c:auto val="1"/>
        <c:lblAlgn val="ctr"/>
        <c:lblOffset val="100"/>
      </c:catAx>
      <c:valAx>
        <c:axId val="273821056"/>
        <c:scaling>
          <c:orientation val="minMax"/>
        </c:scaling>
        <c:axPos val="l"/>
        <c:majorGridlines/>
        <c:numFmt formatCode="General" sourceLinked="1"/>
        <c:tickLblPos val="nextTo"/>
        <c:crossAx val="27381952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'[Развитие инф.общества.xlsx]Лист1'!$A$4</c:f>
              <c:strCache>
                <c:ptCount val="1"/>
                <c:pt idx="0">
                  <c:v>МП"Развитие информационного общества"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'[Развитие инф.общества.xlsx]Лист1'!$B$3:$G$3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'[Развитие инф.общества.xlsx]Лист1'!$B$4:$G$4</c:f>
              <c:numCache>
                <c:formatCode>General</c:formatCode>
                <c:ptCount val="6"/>
                <c:pt idx="0">
                  <c:v>3238.7</c:v>
                </c:pt>
                <c:pt idx="1">
                  <c:v>3770.8</c:v>
                </c:pt>
                <c:pt idx="2">
                  <c:v>3662.6</c:v>
                </c:pt>
                <c:pt idx="3">
                  <c:v>3710.6</c:v>
                </c:pt>
                <c:pt idx="4">
                  <c:v>3597.8</c:v>
                </c:pt>
                <c:pt idx="5">
                  <c:v>3581</c:v>
                </c:pt>
              </c:numCache>
            </c:numRef>
          </c:val>
        </c:ser>
        <c:axId val="274905728"/>
        <c:axId val="274911616"/>
      </c:barChart>
      <c:catAx>
        <c:axId val="274905728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911616"/>
        <c:crosses val="autoZero"/>
        <c:auto val="1"/>
        <c:lblAlgn val="ctr"/>
        <c:lblOffset val="100"/>
      </c:catAx>
      <c:valAx>
        <c:axId val="27491161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905728"/>
        <c:crosses val="autoZero"/>
        <c:crossBetween val="between"/>
      </c:valAx>
    </c:plotArea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МП"Совершенствование муниципального управления"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145.4</c:v>
                </c:pt>
                <c:pt idx="1">
                  <c:v>200</c:v>
                </c:pt>
                <c:pt idx="2">
                  <c:v>200</c:v>
                </c:pt>
                <c:pt idx="3">
                  <c:v>176</c:v>
                </c:pt>
                <c:pt idx="4">
                  <c:v>161.19999999999999</c:v>
                </c:pt>
                <c:pt idx="5">
                  <c:v>205.7</c:v>
                </c:pt>
              </c:numCache>
            </c:numRef>
          </c:val>
        </c:ser>
        <c:axId val="275075456"/>
        <c:axId val="275076992"/>
      </c:barChart>
      <c:catAx>
        <c:axId val="275075456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5076992"/>
        <c:crosses val="autoZero"/>
        <c:auto val="1"/>
        <c:lblAlgn val="ctr"/>
        <c:lblOffset val="100"/>
      </c:catAx>
      <c:valAx>
        <c:axId val="27507699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5075456"/>
        <c:crosses val="autoZero"/>
        <c:crossBetween val="between"/>
      </c:valAx>
    </c:plotArea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933169910364968"/>
          <c:y val="4.5828852690911456E-2"/>
          <c:w val="0.69463056504729359"/>
          <c:h val="0.89992124293622211"/>
        </c:manualLayout>
      </c:layout>
      <c:barChart>
        <c:barDir val="bar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МП"Переселение граждан из ветхого и аварийного жилищного фонда"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50756</c:v>
                </c:pt>
                <c:pt idx="1">
                  <c:v>92465</c:v>
                </c:pt>
                <c:pt idx="2">
                  <c:v>37566</c:v>
                </c:pt>
                <c:pt idx="3">
                  <c:v>37853</c:v>
                </c:pt>
                <c:pt idx="4">
                  <c:v>10800.9</c:v>
                </c:pt>
                <c:pt idx="5">
                  <c:v>0</c:v>
                </c:pt>
              </c:numCache>
            </c:numRef>
          </c:val>
        </c:ser>
        <c:axId val="275117952"/>
        <c:axId val="275119488"/>
      </c:barChart>
      <c:catAx>
        <c:axId val="275117952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5119488"/>
        <c:crosses val="autoZero"/>
        <c:auto val="1"/>
        <c:lblAlgn val="ctr"/>
        <c:lblOffset val="100"/>
      </c:catAx>
      <c:valAx>
        <c:axId val="27511948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5117952"/>
        <c:crosses val="autoZero"/>
        <c:crossBetween val="between"/>
      </c:valAx>
    </c:plotArea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МП"Управление земельными ресурсами""</c:v>
                </c:pt>
              </c:strCache>
            </c:strRef>
          </c:tx>
          <c:dLbls>
            <c:showVal val="1"/>
          </c:dLbls>
          <c:cat>
            <c:strRef>
              <c:f>Лист1!$B$3:$G$3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563.4</c:v>
                </c:pt>
                <c:pt idx="1">
                  <c:v>444.2</c:v>
                </c:pt>
                <c:pt idx="2">
                  <c:v>444.2</c:v>
                </c:pt>
                <c:pt idx="3">
                  <c:v>223.2</c:v>
                </c:pt>
                <c:pt idx="4">
                  <c:v>213.9</c:v>
                </c:pt>
                <c:pt idx="5">
                  <c:v>196.2</c:v>
                </c:pt>
              </c:numCache>
            </c:numRef>
          </c:val>
        </c:ser>
        <c:axId val="275016320"/>
        <c:axId val="275034496"/>
      </c:barChart>
      <c:catAx>
        <c:axId val="275016320"/>
        <c:scaling>
          <c:orientation val="minMax"/>
        </c:scaling>
        <c:axPos val="l"/>
        <c:tickLblPos val="nextTo"/>
        <c:crossAx val="275034496"/>
        <c:crosses val="autoZero"/>
        <c:auto val="1"/>
        <c:lblAlgn val="ctr"/>
        <c:lblOffset val="100"/>
      </c:catAx>
      <c:valAx>
        <c:axId val="275034496"/>
        <c:scaling>
          <c:orientation val="minMax"/>
        </c:scaling>
        <c:axPos val="b"/>
        <c:majorGridlines/>
        <c:numFmt formatCode="General" sourceLinked="1"/>
        <c:tickLblPos val="nextTo"/>
        <c:crossAx val="275016320"/>
        <c:crosses val="autoZero"/>
        <c:crossBetween val="between"/>
      </c:valAx>
    </c:plotArea>
    <c:plotVisOnly val="1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МП"Территориальное планирование"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0</c:v>
                </c:pt>
                <c:pt idx="1">
                  <c:v>2408.8000000000002</c:v>
                </c:pt>
                <c:pt idx="2">
                  <c:v>2408.8000000000002</c:v>
                </c:pt>
                <c:pt idx="3">
                  <c:v>3862.5</c:v>
                </c:pt>
                <c:pt idx="4">
                  <c:v>4146.7</c:v>
                </c:pt>
                <c:pt idx="5">
                  <c:v>1645.8</c:v>
                </c:pt>
              </c:numCache>
            </c:numRef>
          </c:val>
        </c:ser>
        <c:axId val="275138048"/>
        <c:axId val="275139584"/>
      </c:barChart>
      <c:catAx>
        <c:axId val="275138048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5139584"/>
        <c:crosses val="autoZero"/>
        <c:auto val="1"/>
        <c:lblAlgn val="ctr"/>
        <c:lblOffset val="100"/>
      </c:catAx>
      <c:valAx>
        <c:axId val="27513958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5138048"/>
        <c:crosses val="autoZero"/>
        <c:crossBetween val="between"/>
      </c:valAx>
    </c:plotArea>
    <c:plotVisOnly val="1"/>
  </c:chart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МП"Повышение безопасности дорожного движения"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453.6</c:v>
                </c:pt>
                <c:pt idx="4">
                  <c:v>451.95</c:v>
                </c:pt>
                <c:pt idx="5">
                  <c:v>430.44</c:v>
                </c:pt>
              </c:numCache>
            </c:numRef>
          </c:val>
        </c:ser>
        <c:axId val="275164160"/>
        <c:axId val="251794176"/>
      </c:barChart>
      <c:catAx>
        <c:axId val="275164160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1794176"/>
        <c:crosses val="autoZero"/>
        <c:auto val="1"/>
        <c:lblAlgn val="ctr"/>
        <c:lblOffset val="100"/>
      </c:catAx>
      <c:valAx>
        <c:axId val="25179417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5164160"/>
        <c:crosses val="autoZero"/>
        <c:crossBetween val="between"/>
      </c:valAx>
    </c:plotArea>
    <c:plotVisOnly val="1"/>
  </c:chart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Непрограммные мероприятия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Лист1!$B$3:$G$3</c:f>
              <c:strCache>
                <c:ptCount val="6"/>
                <c:pt idx="0">
                  <c:v>2014</c:v>
                </c:pt>
                <c:pt idx="1">
                  <c:v>2015 (план)</c:v>
                </c:pt>
                <c:pt idx="2">
                  <c:v>2015(оценка)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109622.9</c:v>
                </c:pt>
                <c:pt idx="1">
                  <c:v>92966.8</c:v>
                </c:pt>
                <c:pt idx="2">
                  <c:v>92098.3</c:v>
                </c:pt>
                <c:pt idx="3">
                  <c:v>77702</c:v>
                </c:pt>
                <c:pt idx="4">
                  <c:v>82013.7</c:v>
                </c:pt>
                <c:pt idx="5">
                  <c:v>82900.5</c:v>
                </c:pt>
              </c:numCache>
            </c:numRef>
          </c:val>
        </c:ser>
        <c:axId val="251921152"/>
        <c:axId val="251922688"/>
      </c:barChart>
      <c:catAx>
        <c:axId val="251921152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1922688"/>
        <c:crosses val="autoZero"/>
        <c:auto val="1"/>
        <c:lblAlgn val="ctr"/>
        <c:lblOffset val="100"/>
      </c:catAx>
      <c:valAx>
        <c:axId val="25192268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192115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Лист1!$A$4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dLbls>
            <c:dLbl>
              <c:idx val="0"/>
              <c:layout>
                <c:manualLayout>
                  <c:x val="5.5555555555555558E-3"/>
                  <c:y val="-2.7777777777777964E-2"/>
                </c:manualLayout>
              </c:layout>
              <c:showVal val="1"/>
            </c:dLbl>
            <c:dLbl>
              <c:idx val="1"/>
              <c:layout>
                <c:manualLayout>
                  <c:x val="-2.1872265966754391E-7"/>
                  <c:y val="-8.3333333333333343E-2"/>
                </c:manualLayout>
              </c:layout>
              <c:showVal val="1"/>
            </c:dLbl>
            <c:dLbl>
              <c:idx val="2"/>
              <c:layout>
                <c:manualLayout>
                  <c:x val="-2.7777777777778004E-3"/>
                  <c:y val="1.3888888888888951E-2"/>
                </c:manualLayout>
              </c:layout>
              <c:showVal val="1"/>
            </c:dLbl>
            <c:dLbl>
              <c:idx val="3"/>
              <c:layout>
                <c:manualLayout>
                  <c:x val="-2.7777777777778004E-3"/>
                  <c:y val="3.7036672499271103E-2"/>
                </c:manualLayout>
              </c:layout>
              <c:showVal val="1"/>
            </c:dLbl>
            <c:dLbl>
              <c:idx val="4"/>
              <c:layout>
                <c:manualLayout>
                  <c:x val="2.7777777777778494E-3"/>
                  <c:y val="0.10648148148148183"/>
                </c:manualLayout>
              </c:layout>
              <c:showVal val="1"/>
            </c:dLbl>
            <c:dLbl>
              <c:idx val="5"/>
              <c:layout>
                <c:manualLayout>
                  <c:x val="2.2222222222222251E-2"/>
                  <c:y val="0.1111111111111111"/>
                </c:manualLayout>
              </c:layout>
              <c:showVal val="1"/>
            </c:dLbl>
            <c:dLbl>
              <c:idx val="6"/>
              <c:layout>
                <c:manualLayout>
                  <c:x val="1.6666666666666701E-2"/>
                  <c:y val="-4.1666666666666664E-2"/>
                </c:manualLayout>
              </c:layout>
              <c:showVal val="1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Лист1!$B$3:$H$3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 (план)</c:v>
                </c:pt>
                <c:pt idx="3">
                  <c:v>2015 (оценка)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13437</c:v>
                </c:pt>
                <c:pt idx="1">
                  <c:v>15142</c:v>
                </c:pt>
                <c:pt idx="2">
                  <c:v>15023.1</c:v>
                </c:pt>
                <c:pt idx="3">
                  <c:v>13780</c:v>
                </c:pt>
                <c:pt idx="4">
                  <c:v>14225</c:v>
                </c:pt>
                <c:pt idx="5">
                  <c:v>14225</c:v>
                </c:pt>
                <c:pt idx="6">
                  <c:v>2925</c:v>
                </c:pt>
              </c:numCache>
            </c:numRef>
          </c:val>
        </c:ser>
        <c:shape val="box"/>
        <c:axId val="273858560"/>
        <c:axId val="273860096"/>
        <c:axId val="0"/>
      </c:bar3DChart>
      <c:catAx>
        <c:axId val="27385856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3860096"/>
        <c:crosses val="autoZero"/>
        <c:auto val="1"/>
        <c:lblAlgn val="ctr"/>
        <c:lblOffset val="100"/>
      </c:catAx>
      <c:valAx>
        <c:axId val="273860096"/>
        <c:scaling>
          <c:orientation val="minMax"/>
        </c:scaling>
        <c:axPos val="l"/>
        <c:majorGridlines/>
        <c:numFmt formatCode="General" sourceLinked="1"/>
        <c:tickLblPos val="nextTo"/>
        <c:crossAx val="27385856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Лист1!$A$4</c:f>
              <c:strCache>
                <c:ptCount val="1"/>
                <c:pt idx="0">
                  <c:v>Акцизы</c:v>
                </c:pt>
              </c:strCache>
            </c:strRef>
          </c:tx>
          <c:dLbls>
            <c:dLbl>
              <c:idx val="0"/>
              <c:layout>
                <c:manualLayout>
                  <c:x val="5.5555555555555558E-3"/>
                  <c:y val="-2.7777777777777991E-2"/>
                </c:manualLayout>
              </c:layout>
              <c:showVal val="1"/>
            </c:dLbl>
            <c:dLbl>
              <c:idx val="1"/>
              <c:layout>
                <c:manualLayout>
                  <c:x val="-2.1872265966754404E-7"/>
                  <c:y val="-1.3888888888888954E-2"/>
                </c:manualLayout>
              </c:layout>
              <c:showVal val="1"/>
            </c:dLbl>
            <c:dLbl>
              <c:idx val="2"/>
              <c:layout>
                <c:manualLayout>
                  <c:x val="-1.1111111111111125E-2"/>
                  <c:y val="-7.4074074074074112E-2"/>
                </c:manualLayout>
              </c:layout>
              <c:showVal val="1"/>
            </c:dLbl>
            <c:dLbl>
              <c:idx val="3"/>
              <c:layout>
                <c:manualLayout>
                  <c:x val="-2.1872265971846904E-7"/>
                  <c:y val="-2.7778142315544024E-2"/>
                </c:manualLayout>
              </c:layout>
              <c:showVal val="1"/>
            </c:dLbl>
            <c:dLbl>
              <c:idx val="4"/>
              <c:layout>
                <c:manualLayout>
                  <c:x val="-2.7779965004374684E-3"/>
                  <c:y val="1.8518518518518576E-2"/>
                </c:manualLayout>
              </c:layout>
              <c:showVal val="1"/>
            </c:dLbl>
            <c:dLbl>
              <c:idx val="5"/>
              <c:layout>
                <c:manualLayout>
                  <c:x val="-1.3888888888888959E-2"/>
                  <c:y val="-5.0925925925925923E-2"/>
                </c:manualLayout>
              </c:layout>
              <c:showVal val="1"/>
            </c:dLbl>
            <c:dLbl>
              <c:idx val="6"/>
              <c:layout>
                <c:manualLayout>
                  <c:x val="1.6666666666666701E-2"/>
                  <c:y val="-4.1666666666666664E-2"/>
                </c:manualLayout>
              </c:layout>
              <c:showVal val="1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Лист1!$B$3:$H$3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 (план)</c:v>
                </c:pt>
                <c:pt idx="3">
                  <c:v>2015 (оценка)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0</c:v>
                </c:pt>
                <c:pt idx="1">
                  <c:v>2252.9</c:v>
                </c:pt>
                <c:pt idx="2">
                  <c:v>2692.1</c:v>
                </c:pt>
                <c:pt idx="3">
                  <c:v>2107.5</c:v>
                </c:pt>
                <c:pt idx="4">
                  <c:v>2198.6999999999998</c:v>
                </c:pt>
                <c:pt idx="5">
                  <c:v>2337.1999999999998</c:v>
                </c:pt>
                <c:pt idx="6">
                  <c:v>2463.4</c:v>
                </c:pt>
              </c:numCache>
            </c:numRef>
          </c:val>
        </c:ser>
        <c:shape val="box"/>
        <c:axId val="273581952"/>
        <c:axId val="273583488"/>
        <c:axId val="0"/>
      </c:bar3DChart>
      <c:catAx>
        <c:axId val="27358195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3583488"/>
        <c:crosses val="autoZero"/>
        <c:auto val="1"/>
        <c:lblAlgn val="ctr"/>
        <c:lblOffset val="100"/>
      </c:catAx>
      <c:valAx>
        <c:axId val="273583488"/>
        <c:scaling>
          <c:orientation val="minMax"/>
        </c:scaling>
        <c:axPos val="l"/>
        <c:majorGridlines/>
        <c:numFmt formatCode="General" sourceLinked="1"/>
        <c:tickLblPos val="nextTo"/>
        <c:crossAx val="273581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09498639059006"/>
          <c:y val="0.47384026698640491"/>
          <c:w val="8.1334086711383327E-2"/>
          <c:h val="5.2319466027192132E-2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Лист1!$A$4</c:f>
              <c:strCache>
                <c:ptCount val="1"/>
                <c:pt idx="0">
                  <c:v>Налог на имущество физ.лиц</c:v>
                </c:pt>
              </c:strCache>
            </c:strRef>
          </c:tx>
          <c:dLbls>
            <c:dLbl>
              <c:idx val="0"/>
              <c:layout>
                <c:manualLayout>
                  <c:x val="5.5555555555555558E-3"/>
                  <c:y val="-2.7777777777777964E-2"/>
                </c:manualLayout>
              </c:layout>
              <c:showVal val="1"/>
            </c:dLbl>
            <c:dLbl>
              <c:idx val="1"/>
              <c:layout>
                <c:manualLayout>
                  <c:x val="-5.5557742782152073E-3"/>
                  <c:y val="-0.15740740740740872"/>
                </c:manualLayout>
              </c:layout>
              <c:showVal val="1"/>
            </c:dLbl>
            <c:dLbl>
              <c:idx val="2"/>
              <c:layout>
                <c:manualLayout>
                  <c:x val="-1.1111111111111125E-2"/>
                  <c:y val="-7.4074074074074112E-2"/>
                </c:manualLayout>
              </c:layout>
              <c:showVal val="1"/>
            </c:dLbl>
            <c:dLbl>
              <c:idx val="3"/>
              <c:layout>
                <c:manualLayout>
                  <c:x val="1.3888888888888951E-2"/>
                  <c:y val="-0.11574110527850719"/>
                </c:manualLayout>
              </c:layout>
              <c:showVal val="1"/>
            </c:dLbl>
            <c:dLbl>
              <c:idx val="4"/>
              <c:layout>
                <c:manualLayout>
                  <c:x val="1.1110892388451445E-2"/>
                  <c:y val="-0.17592592592592593"/>
                </c:manualLayout>
              </c:layout>
              <c:showVal val="1"/>
            </c:dLbl>
            <c:dLbl>
              <c:idx val="5"/>
              <c:layout>
                <c:manualLayout>
                  <c:x val="-1.3888888888888951E-2"/>
                  <c:y val="-5.0925925925925923E-2"/>
                </c:manualLayout>
              </c:layout>
              <c:showVal val="1"/>
            </c:dLbl>
            <c:dLbl>
              <c:idx val="6"/>
              <c:layout>
                <c:manualLayout>
                  <c:x val="1.6666666666666701E-2"/>
                  <c:y val="-4.1666666666666664E-2"/>
                </c:manualLayout>
              </c:layout>
              <c:showVal val="1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Лист1!$B$3:$H$3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 (план)</c:v>
                </c:pt>
                <c:pt idx="3">
                  <c:v>2015 (оценка)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3345.2</c:v>
                </c:pt>
                <c:pt idx="1">
                  <c:v>3482.2</c:v>
                </c:pt>
                <c:pt idx="2">
                  <c:v>3782.5</c:v>
                </c:pt>
                <c:pt idx="3">
                  <c:v>3485</c:v>
                </c:pt>
                <c:pt idx="4">
                  <c:v>3826.5</c:v>
                </c:pt>
                <c:pt idx="5">
                  <c:v>4086.7</c:v>
                </c:pt>
                <c:pt idx="6">
                  <c:v>4340.1000000000004</c:v>
                </c:pt>
              </c:numCache>
            </c:numRef>
          </c:val>
        </c:ser>
        <c:shape val="box"/>
        <c:axId val="273887232"/>
        <c:axId val="273888768"/>
        <c:axId val="0"/>
      </c:bar3DChart>
      <c:catAx>
        <c:axId val="27388723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3888768"/>
        <c:crosses val="autoZero"/>
        <c:auto val="1"/>
        <c:lblAlgn val="ctr"/>
        <c:lblOffset val="100"/>
      </c:catAx>
      <c:valAx>
        <c:axId val="273888768"/>
        <c:scaling>
          <c:orientation val="minMax"/>
        </c:scaling>
        <c:axPos val="l"/>
        <c:majorGridlines/>
        <c:numFmt formatCode="General" sourceLinked="1"/>
        <c:tickLblPos val="nextTo"/>
        <c:crossAx val="2738872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Лист1!$A$4</c:f>
              <c:strCache>
                <c:ptCount val="1"/>
                <c:pt idx="0">
                  <c:v>Транспортный налог</c:v>
                </c:pt>
              </c:strCache>
            </c:strRef>
          </c:tx>
          <c:dLbls>
            <c:dLbl>
              <c:idx val="0"/>
              <c:layout>
                <c:manualLayout>
                  <c:x val="5.5555555555555558E-3"/>
                  <c:y val="-2.7777777777777981E-2"/>
                </c:manualLayout>
              </c:layout>
              <c:showVal val="1"/>
            </c:dLbl>
            <c:dLbl>
              <c:idx val="1"/>
              <c:layout>
                <c:manualLayout>
                  <c:x val="-5.5557742782152064E-3"/>
                  <c:y val="-0.1574074074074088"/>
                </c:manualLayout>
              </c:layout>
              <c:showVal val="1"/>
            </c:dLbl>
            <c:dLbl>
              <c:idx val="2"/>
              <c:layout>
                <c:manualLayout>
                  <c:x val="-1.1111111111111125E-2"/>
                  <c:y val="-7.4074074074074112E-2"/>
                </c:manualLayout>
              </c:layout>
              <c:showVal val="1"/>
            </c:dLbl>
            <c:dLbl>
              <c:idx val="3"/>
              <c:layout>
                <c:manualLayout>
                  <c:x val="1.3888888888888954E-2"/>
                  <c:y val="-0.1157411052785072"/>
                </c:manualLayout>
              </c:layout>
              <c:showVal val="1"/>
            </c:dLbl>
            <c:dLbl>
              <c:idx val="4"/>
              <c:layout>
                <c:manualLayout>
                  <c:x val="1.1110892388451445E-2"/>
                  <c:y val="-0.17592592592592593"/>
                </c:manualLayout>
              </c:layout>
              <c:showVal val="1"/>
            </c:dLbl>
            <c:dLbl>
              <c:idx val="5"/>
              <c:layout>
                <c:manualLayout>
                  <c:x val="-1.3888888888888954E-2"/>
                  <c:y val="-5.0925925925925923E-2"/>
                </c:manualLayout>
              </c:layout>
              <c:showVal val="1"/>
            </c:dLbl>
            <c:dLbl>
              <c:idx val="6"/>
              <c:layout>
                <c:manualLayout>
                  <c:x val="1.6666666666666701E-2"/>
                  <c:y val="-4.1666666666666664E-2"/>
                </c:manualLayout>
              </c:layout>
              <c:showVal val="1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Лист1!$B$3:$H$3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 (план)</c:v>
                </c:pt>
                <c:pt idx="3">
                  <c:v>2015 (оценка)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17976.3</c:v>
                </c:pt>
                <c:pt idx="1">
                  <c:v>19159.099999999948</c:v>
                </c:pt>
                <c:pt idx="2">
                  <c:v>18773.2</c:v>
                </c:pt>
                <c:pt idx="3">
                  <c:v>20165</c:v>
                </c:pt>
                <c:pt idx="4">
                  <c:v>20894.400000000001</c:v>
                </c:pt>
                <c:pt idx="5">
                  <c:v>21830</c:v>
                </c:pt>
                <c:pt idx="6">
                  <c:v>22000</c:v>
                </c:pt>
              </c:numCache>
            </c:numRef>
          </c:val>
        </c:ser>
        <c:shape val="box"/>
        <c:axId val="273938304"/>
        <c:axId val="273939840"/>
        <c:axId val="0"/>
      </c:bar3DChart>
      <c:catAx>
        <c:axId val="27393830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3939840"/>
        <c:crosses val="autoZero"/>
        <c:auto val="1"/>
        <c:lblAlgn val="ctr"/>
        <c:lblOffset val="100"/>
      </c:catAx>
      <c:valAx>
        <c:axId val="273939840"/>
        <c:scaling>
          <c:orientation val="minMax"/>
        </c:scaling>
        <c:axPos val="l"/>
        <c:majorGridlines/>
        <c:numFmt formatCode="General" sourceLinked="1"/>
        <c:tickLblPos val="nextTo"/>
        <c:crossAx val="2739383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Лист1!$A$4</c:f>
              <c:strCache>
                <c:ptCount val="1"/>
                <c:pt idx="0">
                  <c:v>Земельный налог</c:v>
                </c:pt>
              </c:strCache>
            </c:strRef>
          </c:tx>
          <c:dLbls>
            <c:dLbl>
              <c:idx val="0"/>
              <c:layout>
                <c:manualLayout>
                  <c:x val="5.5555555555555558E-3"/>
                  <c:y val="-2.7777777777777981E-2"/>
                </c:manualLayout>
              </c:layout>
              <c:showVal val="1"/>
            </c:dLbl>
            <c:dLbl>
              <c:idx val="1"/>
              <c:layout>
                <c:manualLayout>
                  <c:x val="-2.1872265966754391E-7"/>
                  <c:y val="-1.3888888888888951E-2"/>
                </c:manualLayout>
              </c:layout>
              <c:showVal val="1"/>
            </c:dLbl>
            <c:dLbl>
              <c:idx val="2"/>
              <c:layout>
                <c:manualLayout>
                  <c:x val="-1.1111111111111125E-2"/>
                  <c:y val="-7.4074074074074112E-2"/>
                </c:manualLayout>
              </c:layout>
              <c:showVal val="1"/>
            </c:dLbl>
            <c:dLbl>
              <c:idx val="3"/>
              <c:layout>
                <c:manualLayout>
                  <c:x val="-2.1872265971846896E-7"/>
                  <c:y val="-2.7778142315544017E-2"/>
                </c:manualLayout>
              </c:layout>
              <c:showVal val="1"/>
            </c:dLbl>
            <c:dLbl>
              <c:idx val="4"/>
              <c:layout>
                <c:manualLayout>
                  <c:x val="-2.7779965004374671E-3"/>
                  <c:y val="1.8518518518518573E-2"/>
                </c:manualLayout>
              </c:layout>
              <c:showVal val="1"/>
            </c:dLbl>
            <c:dLbl>
              <c:idx val="5"/>
              <c:layout>
                <c:manualLayout>
                  <c:x val="-1.3888888888888954E-2"/>
                  <c:y val="-5.0925925925925923E-2"/>
                </c:manualLayout>
              </c:layout>
              <c:showVal val="1"/>
            </c:dLbl>
            <c:dLbl>
              <c:idx val="6"/>
              <c:layout>
                <c:manualLayout>
                  <c:x val="1.6666666666666701E-2"/>
                  <c:y val="-4.1666666666666664E-2"/>
                </c:manualLayout>
              </c:layout>
              <c:showVal val="1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Лист1!$B$3:$H$3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 (план)</c:v>
                </c:pt>
                <c:pt idx="3">
                  <c:v>2015 (оценка)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17652</c:v>
                </c:pt>
                <c:pt idx="1">
                  <c:v>25887</c:v>
                </c:pt>
                <c:pt idx="2">
                  <c:v>27771.3</c:v>
                </c:pt>
                <c:pt idx="3">
                  <c:v>26688</c:v>
                </c:pt>
                <c:pt idx="4">
                  <c:v>21750</c:v>
                </c:pt>
                <c:pt idx="5">
                  <c:v>21830</c:v>
                </c:pt>
                <c:pt idx="6">
                  <c:v>22000</c:v>
                </c:pt>
              </c:numCache>
            </c:numRef>
          </c:val>
        </c:ser>
        <c:shape val="box"/>
        <c:axId val="273993728"/>
        <c:axId val="273995264"/>
        <c:axId val="0"/>
      </c:bar3DChart>
      <c:catAx>
        <c:axId val="27399372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3995264"/>
        <c:crosses val="autoZero"/>
        <c:auto val="1"/>
        <c:lblAlgn val="ctr"/>
        <c:lblOffset val="100"/>
      </c:catAx>
      <c:valAx>
        <c:axId val="273995264"/>
        <c:scaling>
          <c:orientation val="minMax"/>
        </c:scaling>
        <c:axPos val="l"/>
        <c:majorGridlines/>
        <c:numFmt formatCode="General" sourceLinked="1"/>
        <c:tickLblPos val="nextTo"/>
        <c:crossAx val="273993728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Лист1!$A$4</c:f>
              <c:strCache>
                <c:ptCount val="1"/>
                <c:pt idx="0">
                  <c:v>Госпошлина</c:v>
                </c:pt>
              </c:strCache>
            </c:strRef>
          </c:tx>
          <c:dLbls>
            <c:dLbl>
              <c:idx val="0"/>
              <c:layout>
                <c:manualLayout>
                  <c:x val="5.5555555555555558E-3"/>
                  <c:y val="-2.7777777777777981E-2"/>
                </c:manualLayout>
              </c:layout>
              <c:showVal val="1"/>
            </c:dLbl>
            <c:dLbl>
              <c:idx val="1"/>
              <c:layout>
                <c:manualLayout>
                  <c:x val="-2.1872265966754391E-7"/>
                  <c:y val="-1.3888888888888951E-2"/>
                </c:manualLayout>
              </c:layout>
              <c:showVal val="1"/>
            </c:dLbl>
            <c:dLbl>
              <c:idx val="2"/>
              <c:layout>
                <c:manualLayout>
                  <c:x val="-1.1111111111111125E-2"/>
                  <c:y val="-7.4074074074074112E-2"/>
                </c:manualLayout>
              </c:layout>
              <c:showVal val="1"/>
            </c:dLbl>
            <c:dLbl>
              <c:idx val="3"/>
              <c:layout>
                <c:manualLayout>
                  <c:x val="-2.1872265971846896E-7"/>
                  <c:y val="-2.7778142315544017E-2"/>
                </c:manualLayout>
              </c:layout>
              <c:showVal val="1"/>
            </c:dLbl>
            <c:dLbl>
              <c:idx val="4"/>
              <c:layout>
                <c:manualLayout>
                  <c:x val="-2.7779965004374671E-3"/>
                  <c:y val="1.8518518518518573E-2"/>
                </c:manualLayout>
              </c:layout>
              <c:showVal val="1"/>
            </c:dLbl>
            <c:dLbl>
              <c:idx val="5"/>
              <c:layout>
                <c:manualLayout>
                  <c:x val="-1.3888888888888954E-2"/>
                  <c:y val="-5.0925925925925923E-2"/>
                </c:manualLayout>
              </c:layout>
              <c:showVal val="1"/>
            </c:dLbl>
            <c:dLbl>
              <c:idx val="6"/>
              <c:layout>
                <c:manualLayout>
                  <c:x val="1.6666666666666701E-2"/>
                  <c:y val="-4.1666666666666664E-2"/>
                </c:manualLayout>
              </c:layout>
              <c:showVal val="1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Лист1!$B$3:$H$3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 (план)</c:v>
                </c:pt>
                <c:pt idx="3">
                  <c:v>2015 (оценка)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3167</c:v>
                </c:pt>
                <c:pt idx="1">
                  <c:v>3601</c:v>
                </c:pt>
                <c:pt idx="2">
                  <c:v>3935.6</c:v>
                </c:pt>
                <c:pt idx="3">
                  <c:v>3948.1</c:v>
                </c:pt>
                <c:pt idx="4">
                  <c:v>3859</c:v>
                </c:pt>
                <c:pt idx="5">
                  <c:v>4060</c:v>
                </c:pt>
                <c:pt idx="6">
                  <c:v>3980</c:v>
                </c:pt>
              </c:numCache>
            </c:numRef>
          </c:val>
        </c:ser>
        <c:shape val="box"/>
        <c:axId val="274032512"/>
        <c:axId val="274034048"/>
        <c:axId val="0"/>
      </c:bar3DChart>
      <c:catAx>
        <c:axId val="27403251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034048"/>
        <c:crosses val="autoZero"/>
        <c:auto val="1"/>
        <c:lblAlgn val="ctr"/>
        <c:lblOffset val="100"/>
      </c:catAx>
      <c:valAx>
        <c:axId val="274034048"/>
        <c:scaling>
          <c:orientation val="minMax"/>
        </c:scaling>
        <c:axPos val="l"/>
        <c:majorGridlines/>
        <c:numFmt formatCode="General" sourceLinked="1"/>
        <c:tickLblPos val="nextTo"/>
        <c:crossAx val="27403251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27130-7E3B-4A6B-9FDE-49FD154B9A91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A253C-3C4D-4BFE-BEF0-39135366F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253C-3C4D-4BFE-BEF0-39135366F1C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253C-3C4D-4BFE-BEF0-39135366F1C0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C9A5-703E-4A1B-851D-AAA7FFD7AF1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E0E2-9748-415A-A579-2F4BBED6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C9A5-703E-4A1B-851D-AAA7FFD7AF1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E0E2-9748-415A-A579-2F4BBED6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C9A5-703E-4A1B-851D-AAA7FFD7AF1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E0E2-9748-415A-A579-2F4BBED6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C9A5-703E-4A1B-851D-AAA7FFD7AF1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E0E2-9748-415A-A579-2F4BBED6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C9A5-703E-4A1B-851D-AAA7FFD7AF1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E0E2-9748-415A-A579-2F4BBED6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C9A5-703E-4A1B-851D-AAA7FFD7AF1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E0E2-9748-415A-A579-2F4BBED6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C9A5-703E-4A1B-851D-AAA7FFD7AF1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E0E2-9748-415A-A579-2F4BBED6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C9A5-703E-4A1B-851D-AAA7FFD7AF1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E0E2-9748-415A-A579-2F4BBED6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C9A5-703E-4A1B-851D-AAA7FFD7AF1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E0E2-9748-415A-A579-2F4BBED6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C9A5-703E-4A1B-851D-AAA7FFD7AF1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E0E2-9748-415A-A579-2F4BBED6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C9A5-703E-4A1B-851D-AAA7FFD7AF1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C4E0E2-9748-415A-A579-2F4BBED6F3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E6C9A5-703E-4A1B-851D-AAA7FFD7AF1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C4E0E2-9748-415A-A579-2F4BBED6F38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городского округа на 2016 год и на плановый период 2017-2018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400800" cy="3528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241eb423-91b4-4b45-a281-1186ba48d6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7848872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поступлений транспортного налога в бюджет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городского округа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поступлений земельного налога в бюджет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городского округа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поступлений государственной пошлины в бюджет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городского округа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поступления доходов от использования имущества, находящегося в муниципальной собственности (в тыс.руб.)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поступления платежей при пользовании природными ресурсами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поступления доходов от продажи материальных и нематериальных активов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поступлений штрафов, санкций, возмещения ущерба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91683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поступлений дотации из краевого бюджета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Буданова Г_А\Desktop\Фото к презентации\DSC04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770" y="1935163"/>
            <a:ext cx="659445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городского округа на 2016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Проблемы и задачи, стоящие перед бюджетом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городского округа, оказавшие влияние на формирование проекта бюджета на 2016-2018 годы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Снижение объема собственных доходов, как в 2015 году, так и на период 2016-2018 годов;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Снижение объема дотации из краевого бюджета в 2015 году более, чем на 15 млн.рублей, на 2016 год более, чем на 20,6 млн.рублей (к первоначальному бюджету 2015 года);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Большой объем задолженности по решениям судов, вступивших в законную силу (около 50 млн.рублей);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Необходимость исполнения социальных обязательств в части соблюдения «Дорожных карт» по исполнению майских Указов Президента Российской Федерации, а также по переселению граждан из ветхого и аварийного жилищного фонда;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Необходимость исполнения расходных обязательств по заключенным муниципальным контрактам предыдущих периодов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расходов на реализацию МП «Благоустройство территории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городского округа»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SC040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988840"/>
            <a:ext cx="4038600" cy="3336265"/>
          </a:xfrm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402832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расходов на реализацию муниципальной программы «Развитие образования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Губахинском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ГО»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e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92280" y="1916832"/>
            <a:ext cx="1890000" cy="2402352"/>
          </a:xfr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67544" y="1916832"/>
          <a:ext cx="5328592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Буданова Г_А\Desktop\Фото к презентации\{c8785110-9f08-4173-a8fc-87692912cadf}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509120"/>
            <a:ext cx="2448272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расходов на МП «Социальная поддержка граждан»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программные мероприятия 2016 г.: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путевками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сан.кур.лечение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работников муниципальных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урчеждений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бюджетной сферы-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325,2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тыс.руб.;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Льготы «Почетным гражданам»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г.Губахи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189,1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тыс.руб.;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жильем молодых семей – 600,0 тыс.руб.;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«Доступная среда для всех»- 359,165 тыс.руб.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330824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расходов на реализацию МП «Культура»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546848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Буданова Г_А\Desktop\Фото к презентации\31082015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72816"/>
            <a:ext cx="2602632" cy="1224136"/>
          </a:xfrm>
          <a:prstGeom prst="rect">
            <a:avLst/>
          </a:prstGeom>
          <a:noFill/>
        </p:spPr>
      </p:pic>
      <p:pic>
        <p:nvPicPr>
          <p:cNvPr id="1027" name="Picture 3" descr="C:\Users\Буданова Г_А\Desktop\Фото к презентации\muzshkola_gubakh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212976"/>
            <a:ext cx="3810000" cy="25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расходов на реализацию МП «Физическая культура и спорт»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48174543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988840"/>
            <a:ext cx="4038600" cy="3028950"/>
          </a:xfr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51520" y="1844824"/>
          <a:ext cx="4762872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расходов на реализацию МП «Обеспечение безопасности жизнедеятельности населения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ГО», в тыс.руб.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95536" y="1916832"/>
          <a:ext cx="6048672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Буданова Г_А\Desktop\Фото к презентации\BJ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772816"/>
            <a:ext cx="2034540" cy="2478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расходов на реализацию МП «Развитие малого и среднего предпринимательства» и «Развитие сельского хозяйства и регулирование рынков сельхозпродукции» (т.р.)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611560" y="1916832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788024" y="1772816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расходов на реализацию МП «Обеспечение качественным жильем и услугами ЖКХ населения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ГО»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312be2685df3d6813fcca104e365f7c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2132857"/>
            <a:ext cx="3322712" cy="2736304"/>
          </a:xfr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683568" y="1916832"/>
          <a:ext cx="439864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расходов на реализацию МП «Развитие транспортной системы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ГО»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8dac45595bafcd584123ca301ce94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132857"/>
            <a:ext cx="4038600" cy="2808312"/>
          </a:xfr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402832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расходов на реализацию МП «Энергосбережение и повышение энергетической эффективности»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f318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825274"/>
            <a:ext cx="4038600" cy="2625090"/>
          </a:xfr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показатели 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городского округа на 2016-2018 год 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 (утвержденный бюджет)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700 941,1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688 459,25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652 391,75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655 711,45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т.ч.собственные доходы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270 311,5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243 238,75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267,35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246 070,550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713 876,2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692 214,5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652 391,75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655 711,45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12 935,1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- 3 755,25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расходов на реализацию МП «Охрана окружающей среды и природных ресурсов на территории городского округа»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_e516c_7fdeeeb3_X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3672408" cy="2016224"/>
          </a:xfr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Буданова Г_А\Desktop\Фото к презентации\40205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77072"/>
            <a:ext cx="374441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расходов на реализацию МП «Управление имуществом на территории»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tn_191666_728ade764fde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863836"/>
            <a:ext cx="4038600" cy="2547966"/>
          </a:xfr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330824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расходов на реализацию МП «Развитие территории городского округа»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Основные мероприятия: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2016г.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«Компактное проживание жителей бывших шахтерских поселков городского округа» (реконструкция жилого дома по ул.Чернышевского,54) –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15 633,089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2018г.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Участие в ИП «Пермь Великая»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22 343,9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расходов на реализацию МП «Развитие информационного общества»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04864"/>
            <a:ext cx="3816424" cy="2656855"/>
          </a:xfr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186808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расходов на реализацию МП «Совершенствование муниципального управления»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690864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Содержимое 7" descr="G_OpjbnGQO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232188"/>
            <a:ext cx="3610744" cy="306902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расходов на реализацию МП «Переселение граждан из ветхого и аварийного жилищного фонда»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57267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76256" y="1700808"/>
            <a:ext cx="1810544" cy="1368152"/>
          </a:xfr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546848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C:\Users\Буданова Г_А\Desktop\Фото к презентации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356991"/>
            <a:ext cx="3384376" cy="2160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расходов на реализацию МП «Управление земельными ресурсами» в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Содержимое 7" descr="prra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908588"/>
            <a:ext cx="4038600" cy="2458461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расходов на реализацию МП «Территориальное планирование»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84168" y="1844824"/>
            <a:ext cx="2592288" cy="1872208"/>
          </a:xfr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906888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расходов на реализацию МП «Повышение безопасности дорожного движения»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мероприятия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Содержимое 18" descr="administraciya_gubakh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36296" y="2060848"/>
            <a:ext cx="1524000" cy="1143000"/>
          </a:xfrm>
        </p:spPr>
      </p:pic>
      <p:graphicFrame>
        <p:nvGraphicFramePr>
          <p:cNvPr id="18" name="Содержимое 17"/>
          <p:cNvGraphicFramePr>
            <a:graphicFrameLocks noGrp="1"/>
          </p:cNvGraphicFramePr>
          <p:nvPr>
            <p:ph sz="half" idx="1"/>
          </p:nvPr>
        </p:nvGraphicFramePr>
        <p:xfrm>
          <a:off x="467544" y="1844824"/>
          <a:ext cx="6192688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структуры доходов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городского округа за 2013-2018 годы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Муниципальные заимствования и обслуживание муниципального долга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2016 году предусмотрены расходы на обслуживание муниципального долга (кредит коммерческих банков 2015 года на покрытие дефицита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12 935 110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руб.) в объеме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1013,802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т.р</a:t>
            </a:r>
            <a:r>
              <a:rPr lang="ru-RU" sz="2400" dirty="0" smtClean="0"/>
              <a:t>..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Источник погашения дефицита бюджета 2016 года – кредит коммерческих банков в сумме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3755,250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тыс.руб..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Предоставление бюджетных кредитов и муниципальных гарантий в 2016-2018 годах не предусмотрено.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Материал подготовлен Финансовым управлением администрации городского округа «Город Губаха» Пермского края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Декабрь 2015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в 2016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поступления НДФЛ в бюджет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городского округа ( 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поступлений налогов на совокупный доход в бюджет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городского округа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поступлений акцизов в бюджет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городского округа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поступлений налога на имущество физических лиц (в тыс.руб.)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332</TotalTime>
  <Words>891</Words>
  <Application>Microsoft Office PowerPoint</Application>
  <PresentationFormat>Экран (4:3)</PresentationFormat>
  <Paragraphs>125</Paragraphs>
  <Slides>41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Поток</vt:lpstr>
      <vt:lpstr>О бюджете Губахинского городского округа на 2016 год и на плановый период 2017-2018 годов</vt:lpstr>
      <vt:lpstr>Проблемы и задачи, стоящие перед бюджетом Губахинского городского округа, оказавшие влияние на формирование проекта бюджета на 2016-2018 годы</vt:lpstr>
      <vt:lpstr>Основные показатели  бюджета Губахинского городского округа на 2016-2018 год  (в тыс.руб.)</vt:lpstr>
      <vt:lpstr>Динамика структуры доходов Губахинского городского округа за 2013-2018 годы</vt:lpstr>
      <vt:lpstr>Структура собственных доходов в 2016 году</vt:lpstr>
      <vt:lpstr>Динамика поступления НДФЛ в бюджет Губахинского городского округа ( в тыс.руб.)</vt:lpstr>
      <vt:lpstr>Динамика поступлений налогов на совокупный доход в бюджет Губахинского городского округа (в тыс.руб.)</vt:lpstr>
      <vt:lpstr>Динамика поступлений акцизов в бюджет Губахинского городского округа (в тыс.руб.)</vt:lpstr>
      <vt:lpstr>Динамика поступлений налога на имущество физических лиц (в тыс.руб.)</vt:lpstr>
      <vt:lpstr>Динамика поступлений транспортного налога в бюджет Губахинского городского округа (в тыс.руб.)</vt:lpstr>
      <vt:lpstr>Динамика поступлений земельного налога в бюджет Губахинского городского округа (в тыс.руб.)</vt:lpstr>
      <vt:lpstr>Динамика поступлений государственной пошлины в бюджет Губахинского городского округа (в тыс.руб.)</vt:lpstr>
      <vt:lpstr>Динамика поступления доходов от использования имущества, находящегося в муниципальной собственности (в тыс.руб.) </vt:lpstr>
      <vt:lpstr>Динамика поступления платежей при пользовании природными ресурсами (в тыс.руб.)</vt:lpstr>
      <vt:lpstr>Динамика поступления доходов от продажи материальных и нематериальных активов (в тыс.руб.)</vt:lpstr>
      <vt:lpstr>Динамика поступлений штрафов, санкций, возмещения ущерба (в тыс.руб.)</vt:lpstr>
      <vt:lpstr>Динамика поступлений дотации из краевого бюджета (в тыс.руб.)</vt:lpstr>
      <vt:lpstr>Расходы бюджета Губахинского городского округа</vt:lpstr>
      <vt:lpstr>Структура расходов бюджета Губахинского городского округа на 2016 год</vt:lpstr>
      <vt:lpstr>Динамика расходов на реализацию МП «Благоустройство территории Губахинского городского округа» (в тыс.руб.)</vt:lpstr>
      <vt:lpstr>Динамика расходов на реализацию муниципальной программы «Развитие образования в Губахинском ГО» (в тыс.руб.)</vt:lpstr>
      <vt:lpstr>Динамика расходов на МП «Социальная поддержка граждан» (в тыс.руб.)</vt:lpstr>
      <vt:lpstr>Динамика расходов на реализацию МП «Культура» (в тыс.руб.)</vt:lpstr>
      <vt:lpstr>Динамика расходов на реализацию МП «Физическая культура и спорт» (в тыс.руб.)</vt:lpstr>
      <vt:lpstr>Динамика расходов на реализацию МП «Обеспечение безопасности жизнедеятельности населения Губахинского ГО», в тыс.руб.</vt:lpstr>
      <vt:lpstr>Динамика расходов на реализацию МП «Развитие малого и среднего предпринимательства» и «Развитие сельского хозяйства и регулирование рынков сельхозпродукции» (т.р.)</vt:lpstr>
      <vt:lpstr>Динамика расходов на реализацию МП «Обеспечение качественным жильем и услугами ЖКХ населения Губахинского ГО» (в тыс.руб.)</vt:lpstr>
      <vt:lpstr>Динамика расходов на реализацию МП «Развитие транспортной системы Губахинского ГО» (в тыс.руб.)</vt:lpstr>
      <vt:lpstr>Динамика расходов на реализацию МП «Энергосбережение и повышение энергетической эффективности» (в тыс.руб.)</vt:lpstr>
      <vt:lpstr>Динамика расходов на реализацию МП «Охрана окружающей среды и природных ресурсов на территории городского округа» (в тыс.руб.)</vt:lpstr>
      <vt:lpstr>Динамика расходов на реализацию МП «Управление имуществом на территории» (в тыс.руб.)</vt:lpstr>
      <vt:lpstr>Динамика расходов на реализацию МП «Развитие территории городского округа» (в тыс.руб.)</vt:lpstr>
      <vt:lpstr>Динамика расходов на реализацию МП «Развитие информационного общества» (в тыс.руб.)</vt:lpstr>
      <vt:lpstr>Динамика расходов на реализацию МП «Совершенствование муниципального управления» (в тыс.руб.)</vt:lpstr>
      <vt:lpstr>Динамика расходов на реализацию МП «Переселение граждан из ветхого и аварийного жилищного фонда» (в тыс.руб.)</vt:lpstr>
      <vt:lpstr>Динамика расходов на реализацию МП «Управление земельными ресурсами» в (в тыс.руб.)</vt:lpstr>
      <vt:lpstr>Динамика расходов на реализацию МП «Территориальное планирование» (в тыс.руб.)</vt:lpstr>
      <vt:lpstr>Динамика расходов на реализацию МП «Повышение безопасности дорожного движения» (в тыс.руб.)</vt:lpstr>
      <vt:lpstr>Непрограммные мероприятия</vt:lpstr>
      <vt:lpstr>Муниципальные заимствования и обслуживание муниципального долга</vt:lpstr>
      <vt:lpstr>Материал подготовлен Финансовым управлением администрации городского округа «Город Губаха» Пермского края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бюджете Губахинского городского округа на 2016 год и на плановый период 2017-2018 годов</dc:title>
  <dc:creator>Буданова Г.А.</dc:creator>
  <cp:lastModifiedBy>Буданова Г.А.</cp:lastModifiedBy>
  <cp:revision>34</cp:revision>
  <dcterms:created xsi:type="dcterms:W3CDTF">2015-12-08T06:38:45Z</dcterms:created>
  <dcterms:modified xsi:type="dcterms:W3CDTF">2015-12-09T11:36:38Z</dcterms:modified>
</cp:coreProperties>
</file>