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1355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1;&#1091;&#1076;&#1072;&#1085;&#1086;&#1074;&#1072;%20&#1043;_&#1040;\Desktop\&#1054;&#1090;&#1095;&#1077;&#1090;-2013\&#1090;&#1072;&#1073;&#1083;&#1080;&#1094;&#1072;%207%20(&#1087;&#1088;&#1086;&#1076;&#1072;&#1078;&#1072;%20&#1084;&#1091;&#1085;&#1080;&#1094;.&#1080;&#1084;&#1091;&#1097;.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1;&#1091;&#1076;&#1072;&#1085;&#1086;&#1074;&#1072;%20&#1043;_&#1040;\Desktop\&#1054;&#1090;&#1095;&#1077;&#1090;-2013\09%20(&#1047;&#1076;&#1088;&#1072;&#1074;&#1086;&#1086;&#1093;&#1088;&#1072;&#1085;&#1077;&#1077;&#1080;)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1;&#1091;&#1076;&#1072;&#1085;&#1086;&#1074;&#1072;%20&#1043;_&#1040;\Desktop\&#1054;&#1090;&#1095;&#1077;&#1090;-2013\&#1057;&#1088;&#1072;&#1074;&#1085;&#1080;&#1090;&#1077;&#1083;&#1100;&#1085;&#1072;&#1103;%20&#1076;&#1086;&#1093;&#1086;&#1076;&#1099;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1;&#1091;&#1076;&#1072;&#1085;&#1086;&#1074;&#1072;%20&#1043;_&#1040;\Desktop\&#1054;&#1090;&#1095;&#1077;&#1090;-2013\&#1058;&#1072;&#1073;&#1083;&#1080;&#1094;&#1072;%201%20(&#1053;&#1044;&#1060;&#1051;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1;&#1091;&#1076;&#1072;&#1085;&#1086;&#1074;&#1072;%20&#1043;_&#1040;\Desktop\&#1054;&#1090;&#1095;&#1077;&#1090;-2013\&#1058;&#1072;&#1073;&#1083;&#1080;&#1094;&#1072;%202%20(&#1045;&#1053;&#1042;&#1044;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1;&#1091;&#1076;&#1072;&#1085;&#1086;&#1074;&#1072;%20&#1043;_&#1040;\Desktop\&#1054;&#1090;&#1095;&#1077;&#1090;-2013\&#1090;&#1072;&#1073;&#1083;&#1080;&#1094;&#1072;%203%20(&#1085;&#1072;&#1083;&#1086;&#1075;&#1080;%20&#1085;&#1072;%20&#1080;&#1084;&#1091;&#1097;&#1077;&#1089;&#1090;&#1074;&#1086;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1;&#1091;&#1076;&#1072;&#1085;&#1086;&#1074;&#1072;%20&#1043;_&#1040;\Desktop\&#1054;&#1090;&#1095;&#1077;&#1090;-2013\&#1090;&#1072;&#1073;&#1083;&#1080;&#1094;&#1072;%204%20(&#1075;&#1086;&#1089;&#1087;&#1086;&#1096;&#1083;&#1080;&#1085;&#1072;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1;&#1091;&#1076;&#1072;&#1085;&#1086;&#1074;&#1072;%20&#1043;_&#1040;\Desktop\&#1054;&#1090;&#1095;&#1077;&#1090;-2013\&#1090;&#1072;&#1073;&#1083;&#1080;&#1094;&#1072;%205%20(&#1080;&#1084;&#1091;&#1097;&#1077;&#1089;&#1090;&#1074;&#1086;,%20&#1085;&#1072;&#1093;&#1086;&#1076;.&#1074;%20&#1084;&#1091;&#1085;&#1080;&#1094;.&#1089;&#1086;&#1073;&#1089;&#1090;&#1074;.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1;&#1091;&#1076;&#1072;&#1085;&#1086;&#1074;&#1072;%20&#1043;_&#1040;\Desktop\&#1054;&#1090;&#1095;&#1077;&#1090;-2013\&#1090;&#1072;&#1073;&#1083;&#1080;&#1094;&#1072;%206%20(&#1087;&#1083;&#1072;&#1090;&#1077;&#1078;&#1080;%20&#1087;&#1088;&#1080;&#1088;.&#1088;&#1077;&#1089;&#1091;&#1088;&#1089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baseline="0" dirty="0" smtClean="0"/>
              <a:t>в млн.руб.</a:t>
            </a:r>
            <a:endParaRPr lang="ru-RU" dirty="0"/>
          </a:p>
        </c:rich>
      </c:tx>
      <c:layout>
        <c:manualLayout>
          <c:xMode val="edge"/>
          <c:yMode val="edge"/>
          <c:x val="0.49917432195975819"/>
          <c:y val="3.086636608968452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Лист1!$A$5</c:f>
              <c:strCache>
                <c:ptCount val="1"/>
                <c:pt idx="0">
                  <c:v>Собственные доходы</c:v>
                </c:pt>
              </c:strCache>
            </c:strRef>
          </c:tx>
          <c:dLbls>
            <c:dLbl>
              <c:idx val="0"/>
              <c:layout>
                <c:manualLayout>
                  <c:x val="-1.5432098765432208E-3"/>
                  <c:y val="8.1374965145532205E-2"/>
                </c:manualLayout>
              </c:layout>
              <c:showVal val="1"/>
            </c:dLbl>
            <c:dLbl>
              <c:idx val="1"/>
              <c:layout>
                <c:manualLayout>
                  <c:x val="-3.0864197530864417E-3"/>
                  <c:y val="8.4180998426411968E-2"/>
                </c:manualLayout>
              </c:layout>
              <c:showVal val="1"/>
            </c:dLbl>
            <c:dLbl>
              <c:idx val="2"/>
              <c:layout>
                <c:manualLayout>
                  <c:x val="1.5432098765432208E-3"/>
                  <c:y val="8.418099842641196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multiLvlStrRef>
              <c:f>Лист1!$B$3:$D$4</c:f>
              <c:multiLvlStrCache>
                <c:ptCount val="3"/>
                <c:lvl>
                  <c:pt idx="0">
                    <c:v>факт.</c:v>
                  </c:pt>
                  <c:pt idx="1">
                    <c:v>план</c:v>
                  </c:pt>
                  <c:pt idx="2">
                    <c:v>факт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263.5</c:v>
                </c:pt>
                <c:pt idx="1">
                  <c:v>261.60000000000002</c:v>
                </c:pt>
                <c:pt idx="2">
                  <c:v>293.5</c:v>
                </c:pt>
              </c:numCache>
            </c:numRef>
          </c:val>
        </c:ser>
        <c:shape val="box"/>
        <c:axId val="233863040"/>
        <c:axId val="233864576"/>
        <c:axId val="0"/>
      </c:bar3DChart>
      <c:catAx>
        <c:axId val="233863040"/>
        <c:scaling>
          <c:orientation val="minMax"/>
        </c:scaling>
        <c:axPos val="b"/>
        <c:tickLblPos val="nextTo"/>
        <c:crossAx val="233864576"/>
        <c:crosses val="autoZero"/>
        <c:auto val="1"/>
        <c:lblAlgn val="ctr"/>
        <c:lblOffset val="100"/>
      </c:catAx>
      <c:valAx>
        <c:axId val="233864576"/>
        <c:scaling>
          <c:orientation val="minMax"/>
        </c:scaling>
        <c:axPos val="l"/>
        <c:majorGridlines/>
        <c:numFmt formatCode="General" sourceLinked="1"/>
        <c:tickLblPos val="nextTo"/>
        <c:crossAx val="2338630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Лист1!$A$7</c:f>
              <c:strCache>
                <c:ptCount val="1"/>
                <c:pt idx="0">
                  <c:v>Доходы от продажи муниципального имущества</c:v>
                </c:pt>
              </c:strCache>
            </c:strRef>
          </c:tx>
          <c:dLbls>
            <c:dLbl>
              <c:idx val="0"/>
              <c:layout>
                <c:manualLayout>
                  <c:x val="1.5432098765432148E-2"/>
                  <c:y val="-0.40572501492500385"/>
                </c:manualLayout>
              </c:layout>
              <c:showVal val="1"/>
            </c:dLbl>
            <c:dLbl>
              <c:idx val="1"/>
              <c:layout>
                <c:manualLayout>
                  <c:x val="5.5555555555555558E-3"/>
                  <c:y val="-0.34722222222222232"/>
                </c:manualLayout>
              </c:layout>
              <c:showVal val="1"/>
            </c:dLbl>
            <c:dLbl>
              <c:idx val="2"/>
              <c:layout>
                <c:manualLayout>
                  <c:x val="1.9444444444444445E-2"/>
                  <c:y val="-0.3425925925925926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multiLvlStrRef>
              <c:f>Лист1!$B$5:$D$6</c:f>
              <c:multiLvlStrCache>
                <c:ptCount val="3"/>
                <c:lvl>
                  <c:pt idx="1">
                    <c:v>план</c:v>
                  </c:pt>
                  <c:pt idx="2">
                    <c:v>факт.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Лист1!$B$7:$D$7</c:f>
              <c:numCache>
                <c:formatCode>General</c:formatCode>
                <c:ptCount val="3"/>
                <c:pt idx="0">
                  <c:v>17580.3</c:v>
                </c:pt>
                <c:pt idx="1">
                  <c:v>14274.4</c:v>
                </c:pt>
                <c:pt idx="2">
                  <c:v>14750.1</c:v>
                </c:pt>
              </c:numCache>
            </c:numRef>
          </c:val>
        </c:ser>
        <c:shape val="box"/>
        <c:axId val="235260928"/>
        <c:axId val="235266816"/>
        <c:axId val="0"/>
      </c:bar3DChart>
      <c:catAx>
        <c:axId val="235260928"/>
        <c:scaling>
          <c:orientation val="minMax"/>
        </c:scaling>
        <c:axPos val="b"/>
        <c:tickLblPos val="nextTo"/>
        <c:crossAx val="235266816"/>
        <c:crosses val="autoZero"/>
        <c:auto val="1"/>
        <c:lblAlgn val="ctr"/>
        <c:lblOffset val="100"/>
      </c:catAx>
      <c:valAx>
        <c:axId val="235266816"/>
        <c:scaling>
          <c:orientation val="minMax"/>
        </c:scaling>
        <c:axPos val="l"/>
        <c:majorGridlines/>
        <c:numFmt formatCode="General" sourceLinked="1"/>
        <c:tickLblPos val="nextTo"/>
        <c:crossAx val="235260928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Лист1!$A$5</c:f>
              <c:strCache>
                <c:ptCount val="1"/>
                <c:pt idx="0">
                  <c:v>Общегосударственные расходы</c:v>
                </c:pt>
              </c:strCache>
            </c:strRef>
          </c:tx>
          <c:dLbls>
            <c:spPr>
              <a:solidFill>
                <a:schemeClr val="accent1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multiLvlStrRef>
              <c:f>Лист1!$B$3:$D$4</c:f>
              <c:multiLvlStrCache>
                <c:ptCount val="3"/>
                <c:lvl>
                  <c:pt idx="0">
                    <c:v>факт</c:v>
                  </c:pt>
                  <c:pt idx="1">
                    <c:v>план</c:v>
                  </c:pt>
                  <c:pt idx="2">
                    <c:v>факт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76913.3</c:v>
                </c:pt>
                <c:pt idx="1">
                  <c:v>71930.600000000006</c:v>
                </c:pt>
                <c:pt idx="2">
                  <c:v>67473.8</c:v>
                </c:pt>
              </c:numCache>
            </c:numRef>
          </c:val>
        </c:ser>
        <c:shape val="box"/>
        <c:axId val="235283200"/>
        <c:axId val="235284736"/>
        <c:axId val="0"/>
      </c:bar3DChart>
      <c:catAx>
        <c:axId val="235283200"/>
        <c:scaling>
          <c:orientation val="minMax"/>
        </c:scaling>
        <c:axPos val="b"/>
        <c:tickLblPos val="nextTo"/>
        <c:crossAx val="235284736"/>
        <c:crosses val="autoZero"/>
        <c:auto val="1"/>
        <c:lblAlgn val="ctr"/>
        <c:lblOffset val="100"/>
      </c:catAx>
      <c:valAx>
        <c:axId val="235284736"/>
        <c:scaling>
          <c:orientation val="minMax"/>
        </c:scaling>
        <c:axPos val="l"/>
        <c:majorGridlines/>
        <c:numFmt formatCode="General" sourceLinked="1"/>
        <c:tickLblPos val="nextTo"/>
        <c:crossAx val="2352832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Лист1!$A$5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dLbls>
            <c:spPr>
              <a:solidFill>
                <a:schemeClr val="accent1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multiLvlStrRef>
              <c:f>Лист1!$B$3:$D$4</c:f>
              <c:multiLvlStrCache>
                <c:ptCount val="3"/>
                <c:lvl>
                  <c:pt idx="0">
                    <c:v>факт</c:v>
                  </c:pt>
                  <c:pt idx="1">
                    <c:v>план</c:v>
                  </c:pt>
                  <c:pt idx="2">
                    <c:v>факт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5178.9000000000005</c:v>
                </c:pt>
                <c:pt idx="1">
                  <c:v>5965</c:v>
                </c:pt>
                <c:pt idx="2">
                  <c:v>5936</c:v>
                </c:pt>
              </c:numCache>
            </c:numRef>
          </c:val>
        </c:ser>
        <c:shape val="box"/>
        <c:axId val="235338368"/>
        <c:axId val="235344256"/>
        <c:axId val="0"/>
      </c:bar3DChart>
      <c:catAx>
        <c:axId val="235338368"/>
        <c:scaling>
          <c:orientation val="minMax"/>
        </c:scaling>
        <c:axPos val="b"/>
        <c:tickLblPos val="nextTo"/>
        <c:crossAx val="235344256"/>
        <c:crosses val="autoZero"/>
        <c:auto val="1"/>
        <c:lblAlgn val="ctr"/>
        <c:lblOffset val="100"/>
      </c:catAx>
      <c:valAx>
        <c:axId val="235344256"/>
        <c:scaling>
          <c:orientation val="minMax"/>
        </c:scaling>
        <c:axPos val="l"/>
        <c:majorGridlines/>
        <c:numFmt formatCode="General" sourceLinked="1"/>
        <c:tickLblPos val="nextTo"/>
        <c:crossAx val="2353383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Лист1!$A$4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dLbls>
            <c:spPr>
              <a:solidFill>
                <a:schemeClr val="bg2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multiLvlStrRef>
              <c:f>Лист1!$B$2:$D$3</c:f>
              <c:multiLvlStrCache>
                <c:ptCount val="3"/>
                <c:lvl>
                  <c:pt idx="0">
                    <c:v>факт</c:v>
                  </c:pt>
                  <c:pt idx="1">
                    <c:v>план</c:v>
                  </c:pt>
                  <c:pt idx="2">
                    <c:v>факт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175197.1</c:v>
                </c:pt>
                <c:pt idx="1">
                  <c:v>185309.4</c:v>
                </c:pt>
                <c:pt idx="2">
                  <c:v>115615.3</c:v>
                </c:pt>
              </c:numCache>
            </c:numRef>
          </c:val>
        </c:ser>
        <c:shape val="box"/>
        <c:axId val="235369216"/>
        <c:axId val="235370752"/>
        <c:axId val="0"/>
      </c:bar3DChart>
      <c:catAx>
        <c:axId val="235369216"/>
        <c:scaling>
          <c:orientation val="minMax"/>
        </c:scaling>
        <c:axPos val="b"/>
        <c:tickLblPos val="nextTo"/>
        <c:crossAx val="235370752"/>
        <c:crosses val="autoZero"/>
        <c:auto val="1"/>
        <c:lblAlgn val="ctr"/>
        <c:lblOffset val="100"/>
      </c:catAx>
      <c:valAx>
        <c:axId val="235370752"/>
        <c:scaling>
          <c:orientation val="minMax"/>
        </c:scaling>
        <c:axPos val="l"/>
        <c:majorGridlines/>
        <c:numFmt formatCode="General" sourceLinked="1"/>
        <c:tickLblPos val="nextTo"/>
        <c:crossAx val="2353692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Лист1!$B$4:$B$5</c:f>
              <c:strCache>
                <c:ptCount val="1"/>
                <c:pt idx="0">
                  <c:v>2012 факт</c:v>
                </c:pt>
              </c:strCache>
            </c:strRef>
          </c:tx>
          <c:dLbls>
            <c:dLbl>
              <c:idx val="4"/>
              <c:layout>
                <c:manualLayout>
                  <c:x val="-2.9320987654320996E-2"/>
                  <c:y val="7.2956865302890306E-2"/>
                </c:manualLayout>
              </c:layout>
              <c:showVal val="1"/>
            </c:dLbl>
            <c:spPr>
              <a:solidFill>
                <a:schemeClr val="accent3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Лист1!$A$6:$A$10</c:f>
              <c:strCache>
                <c:ptCount val="5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  <c:pt idx="3">
                  <c:v>Другие вопросы в области ЖКХ</c:v>
                </c:pt>
                <c:pt idx="4">
                  <c:v>Всего ЖКХ</c:v>
                </c:pt>
              </c:strCache>
            </c:strRef>
          </c:cat>
          <c:val>
            <c:numRef>
              <c:f>Лист1!$B$6:$B$10</c:f>
              <c:numCache>
                <c:formatCode>General</c:formatCode>
                <c:ptCount val="5"/>
                <c:pt idx="0">
                  <c:v>5765.2</c:v>
                </c:pt>
                <c:pt idx="1">
                  <c:v>10904.7</c:v>
                </c:pt>
                <c:pt idx="2">
                  <c:v>10860.7</c:v>
                </c:pt>
                <c:pt idx="3">
                  <c:v>920.4</c:v>
                </c:pt>
                <c:pt idx="4">
                  <c:v>28451</c:v>
                </c:pt>
              </c:numCache>
            </c:numRef>
          </c:val>
        </c:ser>
        <c:ser>
          <c:idx val="1"/>
          <c:order val="1"/>
          <c:tx>
            <c:strRef>
              <c:f>Лист1!$C$4:$C$5</c:f>
              <c:strCache>
                <c:ptCount val="1"/>
                <c:pt idx="0">
                  <c:v>2013 план</c:v>
                </c:pt>
              </c:strCache>
            </c:strRef>
          </c:tx>
          <c:dLbls>
            <c:dLbl>
              <c:idx val="4"/>
              <c:layout>
                <c:manualLayout>
                  <c:x val="-2.160493827160501E-2"/>
                  <c:y val="8.4180998426411927E-2"/>
                </c:manualLayout>
              </c:layout>
              <c:showVal val="1"/>
            </c:dLbl>
            <c:spPr>
              <a:solidFill>
                <a:schemeClr val="accent5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Лист1!$A$6:$A$10</c:f>
              <c:strCache>
                <c:ptCount val="5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  <c:pt idx="3">
                  <c:v>Другие вопросы в области ЖКХ</c:v>
                </c:pt>
                <c:pt idx="4">
                  <c:v>Всего ЖКХ</c:v>
                </c:pt>
              </c:strCache>
            </c:strRef>
          </c:cat>
          <c:val>
            <c:numRef>
              <c:f>Лист1!$C$6:$C$10</c:f>
              <c:numCache>
                <c:formatCode>General</c:formatCode>
                <c:ptCount val="5"/>
                <c:pt idx="0">
                  <c:v>12365.2</c:v>
                </c:pt>
                <c:pt idx="1">
                  <c:v>28808.5</c:v>
                </c:pt>
                <c:pt idx="2">
                  <c:v>13600</c:v>
                </c:pt>
                <c:pt idx="3">
                  <c:v>0</c:v>
                </c:pt>
                <c:pt idx="4">
                  <c:v>54773.7</c:v>
                </c:pt>
              </c:numCache>
            </c:numRef>
          </c:val>
        </c:ser>
        <c:ser>
          <c:idx val="2"/>
          <c:order val="2"/>
          <c:tx>
            <c:strRef>
              <c:f>Лист1!$D$4:$D$5</c:f>
              <c:strCache>
                <c:ptCount val="1"/>
                <c:pt idx="0">
                  <c:v>2013 факт.</c:v>
                </c:pt>
              </c:strCache>
            </c:strRef>
          </c:tx>
          <c:dLbls>
            <c:dLbl>
              <c:idx val="2"/>
              <c:layout>
                <c:manualLayout>
                  <c:x val="1.8518518518518552E-2"/>
                  <c:y val="6.4538765460249115E-2"/>
                </c:manualLayout>
              </c:layout>
              <c:showVal val="1"/>
            </c:dLbl>
            <c:dLbl>
              <c:idx val="4"/>
              <c:layout>
                <c:manualLayout>
                  <c:x val="2.3148148148148147E-2"/>
                  <c:y val="8.4180998426411927E-2"/>
                </c:manualLayout>
              </c:layout>
              <c:showVal val="1"/>
            </c:dLbl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Лист1!$A$6:$A$10</c:f>
              <c:strCache>
                <c:ptCount val="5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  <c:pt idx="3">
                  <c:v>Другие вопросы в области ЖКХ</c:v>
                </c:pt>
                <c:pt idx="4">
                  <c:v>Всего ЖКХ</c:v>
                </c:pt>
              </c:strCache>
            </c:strRef>
          </c:cat>
          <c:val>
            <c:numRef>
              <c:f>Лист1!$D$6:$D$10</c:f>
              <c:numCache>
                <c:formatCode>General</c:formatCode>
                <c:ptCount val="5"/>
                <c:pt idx="0">
                  <c:v>3627.5</c:v>
                </c:pt>
                <c:pt idx="1">
                  <c:v>24530.7</c:v>
                </c:pt>
                <c:pt idx="2">
                  <c:v>13212.3</c:v>
                </c:pt>
                <c:pt idx="3">
                  <c:v>0</c:v>
                </c:pt>
                <c:pt idx="4">
                  <c:v>41370.400000000001</c:v>
                </c:pt>
              </c:numCache>
            </c:numRef>
          </c:val>
        </c:ser>
        <c:shape val="box"/>
        <c:axId val="235414656"/>
        <c:axId val="235416192"/>
        <c:axId val="0"/>
      </c:bar3DChart>
      <c:catAx>
        <c:axId val="235414656"/>
        <c:scaling>
          <c:orientation val="minMax"/>
        </c:scaling>
        <c:axPos val="b"/>
        <c:tickLblPos val="nextTo"/>
        <c:crossAx val="235416192"/>
        <c:crosses val="autoZero"/>
        <c:auto val="1"/>
        <c:lblAlgn val="ctr"/>
        <c:lblOffset val="100"/>
      </c:catAx>
      <c:valAx>
        <c:axId val="235416192"/>
        <c:scaling>
          <c:orientation val="minMax"/>
        </c:scaling>
        <c:axPos val="l"/>
        <c:majorGridlines/>
        <c:numFmt formatCode="General" sourceLinked="1"/>
        <c:tickLblPos val="nextTo"/>
        <c:crossAx val="23541465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Лист1!$A$6</c:f>
              <c:strCache>
                <c:ptCount val="1"/>
                <c:pt idx="0">
                  <c:v>ООС</c:v>
                </c:pt>
              </c:strCache>
            </c:strRef>
          </c:tx>
          <c:dLbls>
            <c:spPr>
              <a:solidFill>
                <a:schemeClr val="accent1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multiLvlStrRef>
              <c:f>Лист1!$B$4:$D$5</c:f>
              <c:multiLvlStrCache>
                <c:ptCount val="3"/>
                <c:lvl>
                  <c:pt idx="0">
                    <c:v>факт.</c:v>
                  </c:pt>
                  <c:pt idx="1">
                    <c:v>план</c:v>
                  </c:pt>
                  <c:pt idx="2">
                    <c:v>факт.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1152.7</c:v>
                </c:pt>
                <c:pt idx="1">
                  <c:v>1841.3</c:v>
                </c:pt>
                <c:pt idx="2">
                  <c:v>1781.3</c:v>
                </c:pt>
              </c:numCache>
            </c:numRef>
          </c:val>
        </c:ser>
        <c:shape val="box"/>
        <c:axId val="235461632"/>
        <c:axId val="235471616"/>
        <c:axId val="0"/>
      </c:bar3DChart>
      <c:catAx>
        <c:axId val="235461632"/>
        <c:scaling>
          <c:orientation val="minMax"/>
        </c:scaling>
        <c:axPos val="b"/>
        <c:tickLblPos val="nextTo"/>
        <c:crossAx val="235471616"/>
        <c:crosses val="autoZero"/>
        <c:auto val="1"/>
        <c:lblAlgn val="ctr"/>
        <c:lblOffset val="100"/>
      </c:catAx>
      <c:valAx>
        <c:axId val="235471616"/>
        <c:scaling>
          <c:orientation val="minMax"/>
        </c:scaling>
        <c:axPos val="l"/>
        <c:majorGridlines/>
        <c:numFmt formatCode="General" sourceLinked="1"/>
        <c:tickLblPos val="nextTo"/>
        <c:crossAx val="23546163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Лист1!$A$5</c:f>
              <c:strCache>
                <c:ptCount val="1"/>
                <c:pt idx="0">
                  <c:v>Всего образование</c:v>
                </c:pt>
              </c:strCache>
            </c:strRef>
          </c:tx>
          <c:dLbls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multiLvlStrRef>
              <c:f>Лист1!$B$3:$D$4</c:f>
              <c:multiLvlStrCache>
                <c:ptCount val="3"/>
                <c:lvl>
                  <c:pt idx="0">
                    <c:v>факт</c:v>
                  </c:pt>
                  <c:pt idx="1">
                    <c:v>план</c:v>
                  </c:pt>
                  <c:pt idx="2">
                    <c:v>факт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332.7</c:v>
                </c:pt>
                <c:pt idx="1">
                  <c:v>406.9</c:v>
                </c:pt>
                <c:pt idx="2">
                  <c:v>406.1</c:v>
                </c:pt>
              </c:numCache>
            </c:numRef>
          </c:val>
        </c:ser>
        <c:shape val="box"/>
        <c:axId val="235492480"/>
        <c:axId val="235494016"/>
        <c:axId val="0"/>
      </c:bar3DChart>
      <c:catAx>
        <c:axId val="235492480"/>
        <c:scaling>
          <c:orientation val="minMax"/>
        </c:scaling>
        <c:axPos val="b"/>
        <c:tickLblPos val="nextTo"/>
        <c:crossAx val="235494016"/>
        <c:crosses val="autoZero"/>
        <c:auto val="1"/>
        <c:lblAlgn val="ctr"/>
        <c:lblOffset val="100"/>
      </c:catAx>
      <c:valAx>
        <c:axId val="235494016"/>
        <c:scaling>
          <c:orientation val="minMax"/>
        </c:scaling>
        <c:axPos val="l"/>
        <c:majorGridlines/>
        <c:numFmt formatCode="General" sourceLinked="1"/>
        <c:tickLblPos val="nextTo"/>
        <c:crossAx val="23549248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Лист1!$A$6</c:f>
              <c:strCache>
                <c:ptCount val="1"/>
                <c:pt idx="0">
                  <c:v>Культура</c:v>
                </c:pt>
              </c:strCache>
            </c:strRef>
          </c:tx>
          <c:dLbls>
            <c:spPr>
              <a:solidFill>
                <a:schemeClr val="bg2">
                  <a:lumMod val="90000"/>
                </a:schemeClr>
              </a:solidFill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multiLvlStrRef>
              <c:f>Лист1!$B$4:$D$5</c:f>
              <c:multiLvlStrCache>
                <c:ptCount val="3"/>
                <c:lvl>
                  <c:pt idx="0">
                    <c:v>факт</c:v>
                  </c:pt>
                  <c:pt idx="1">
                    <c:v>план</c:v>
                  </c:pt>
                  <c:pt idx="2">
                    <c:v>факт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53207.199999999997</c:v>
                </c:pt>
                <c:pt idx="1">
                  <c:v>76531.3</c:v>
                </c:pt>
                <c:pt idx="2">
                  <c:v>66971.600000000006</c:v>
                </c:pt>
              </c:numCache>
            </c:numRef>
          </c:val>
        </c:ser>
        <c:shape val="box"/>
        <c:axId val="235527168"/>
        <c:axId val="235537152"/>
        <c:axId val="0"/>
      </c:bar3DChart>
      <c:catAx>
        <c:axId val="235527168"/>
        <c:scaling>
          <c:orientation val="minMax"/>
        </c:scaling>
        <c:axPos val="b"/>
        <c:tickLblPos val="nextTo"/>
        <c:crossAx val="235537152"/>
        <c:crosses val="autoZero"/>
        <c:auto val="1"/>
        <c:lblAlgn val="ctr"/>
        <c:lblOffset val="100"/>
      </c:catAx>
      <c:valAx>
        <c:axId val="235537152"/>
        <c:scaling>
          <c:orientation val="minMax"/>
        </c:scaling>
        <c:axPos val="l"/>
        <c:majorGridlines/>
        <c:numFmt formatCode="General" sourceLinked="1"/>
        <c:tickLblPos val="nextTo"/>
        <c:crossAx val="235527168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Лист1!$A$6</c:f>
              <c:strCache>
                <c:ptCount val="1"/>
                <c:pt idx="0">
                  <c:v>Здравоохранение</c:v>
                </c:pt>
              </c:strCache>
            </c:strRef>
          </c:tx>
          <c:dLbls>
            <c:spPr>
              <a:solidFill>
                <a:schemeClr val="tx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multiLvlStrRef>
              <c:f>Лист1!$B$4:$D$5</c:f>
              <c:multiLvlStrCache>
                <c:ptCount val="3"/>
                <c:lvl>
                  <c:pt idx="0">
                    <c:v>факт</c:v>
                  </c:pt>
                  <c:pt idx="1">
                    <c:v>план</c:v>
                  </c:pt>
                  <c:pt idx="2">
                    <c:v>факт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60774.3</c:v>
                </c:pt>
                <c:pt idx="1">
                  <c:v>44232.3</c:v>
                </c:pt>
                <c:pt idx="2">
                  <c:v>38400.9</c:v>
                </c:pt>
              </c:numCache>
            </c:numRef>
          </c:val>
        </c:ser>
        <c:shape val="box"/>
        <c:axId val="235586304"/>
        <c:axId val="235587840"/>
        <c:axId val="0"/>
      </c:bar3DChart>
      <c:catAx>
        <c:axId val="235586304"/>
        <c:scaling>
          <c:orientation val="minMax"/>
        </c:scaling>
        <c:axPos val="b"/>
        <c:tickLblPos val="nextTo"/>
        <c:crossAx val="235587840"/>
        <c:crosses val="autoZero"/>
        <c:auto val="1"/>
        <c:lblAlgn val="ctr"/>
        <c:lblOffset val="100"/>
      </c:catAx>
      <c:valAx>
        <c:axId val="235587840"/>
        <c:scaling>
          <c:orientation val="minMax"/>
        </c:scaling>
        <c:axPos val="l"/>
        <c:majorGridlines/>
        <c:numFmt formatCode="General" sourceLinked="1"/>
        <c:tickLblPos val="nextTo"/>
        <c:crossAx val="235586304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Лист1!$A$6</c:f>
              <c:strCache>
                <c:ptCount val="1"/>
                <c:pt idx="0">
                  <c:v>Соц.политика</c:v>
                </c:pt>
              </c:strCache>
            </c:strRef>
          </c:tx>
          <c:dLbls>
            <c:spPr>
              <a:solidFill>
                <a:schemeClr val="tx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multiLvlStrRef>
              <c:f>Лист1!$B$4:$D$5</c:f>
              <c:multiLvlStrCache>
                <c:ptCount val="3"/>
                <c:lvl>
                  <c:pt idx="0">
                    <c:v>факт</c:v>
                  </c:pt>
                  <c:pt idx="1">
                    <c:v>план</c:v>
                  </c:pt>
                  <c:pt idx="2">
                    <c:v>факт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83017.100000000006</c:v>
                </c:pt>
                <c:pt idx="1">
                  <c:v>98932.800000000003</c:v>
                </c:pt>
                <c:pt idx="2">
                  <c:v>88270</c:v>
                </c:pt>
              </c:numCache>
            </c:numRef>
          </c:val>
        </c:ser>
        <c:shape val="box"/>
        <c:axId val="235735680"/>
        <c:axId val="235749760"/>
        <c:axId val="0"/>
      </c:bar3DChart>
      <c:catAx>
        <c:axId val="235735680"/>
        <c:scaling>
          <c:orientation val="minMax"/>
        </c:scaling>
        <c:axPos val="b"/>
        <c:tickLblPos val="nextTo"/>
        <c:crossAx val="235749760"/>
        <c:crosses val="autoZero"/>
        <c:auto val="1"/>
        <c:lblAlgn val="ctr"/>
        <c:lblOffset val="100"/>
      </c:catAx>
      <c:valAx>
        <c:axId val="235749760"/>
        <c:scaling>
          <c:orientation val="minMax"/>
        </c:scaling>
        <c:axPos val="l"/>
        <c:majorGridlines/>
        <c:numFmt formatCode="General" sourceLinked="1"/>
        <c:tickLblPos val="nextTo"/>
        <c:crossAx val="23573568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7120139047819345E-2"/>
          <c:y val="0.10116285530104169"/>
          <c:w val="0.49069752769513375"/>
          <c:h val="0.80411810654268168"/>
        </c:manualLayout>
      </c:layout>
      <c:pie3DChart>
        <c:varyColors val="1"/>
        <c:ser>
          <c:idx val="0"/>
          <c:order val="0"/>
          <c:explosion val="25"/>
          <c:dLbls>
            <c:spPr>
              <a:solidFill>
                <a:schemeClr val="bg2">
                  <a:lumMod val="9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Лист1!$A$5:$A$11</c:f>
              <c:strCache>
                <c:ptCount val="7"/>
                <c:pt idx="0">
                  <c:v>НДФЛ (204,9)</c:v>
                </c:pt>
                <c:pt idx="1">
                  <c:v>Налоги на имущество (39,0)</c:v>
                </c:pt>
                <c:pt idx="2">
                  <c:v>Доходы от использ.муниц.имущества (14,5)</c:v>
                </c:pt>
                <c:pt idx="3">
                  <c:v>ЕНВД (13,4)</c:v>
                </c:pt>
                <c:pt idx="4">
                  <c:v>Госпошлина (3,2)</c:v>
                </c:pt>
                <c:pt idx="5">
                  <c:v>Платежи при польз.природ.ресурсами (1,8)</c:v>
                </c:pt>
                <c:pt idx="6">
                  <c:v>Доходы от продажи муниц.имущества (14,75)</c:v>
                </c:pt>
              </c:strCache>
            </c:strRef>
          </c:cat>
          <c:val>
            <c:numRef>
              <c:f>Лист1!$B$5:$B$11</c:f>
              <c:numCache>
                <c:formatCode>General</c:formatCode>
                <c:ptCount val="7"/>
                <c:pt idx="0">
                  <c:v>69.8</c:v>
                </c:pt>
                <c:pt idx="1">
                  <c:v>13.3</c:v>
                </c:pt>
                <c:pt idx="2">
                  <c:v>4.9000000000000004</c:v>
                </c:pt>
                <c:pt idx="3">
                  <c:v>4.5999999999999996</c:v>
                </c:pt>
                <c:pt idx="4">
                  <c:v>1</c:v>
                </c:pt>
                <c:pt idx="5">
                  <c:v>0.61000000000000065</c:v>
                </c:pt>
                <c:pt idx="6">
                  <c:v>0.5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9444444444444444"/>
          <c:y val="1.6215368912219311E-2"/>
          <c:w val="0.38888888888889195"/>
          <c:h val="0.98378463108778069"/>
        </c:manualLayout>
      </c:layout>
      <c:txPr>
        <a:bodyPr/>
        <a:lstStyle/>
        <a:p>
          <a:pPr>
            <a:defRPr sz="9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Лист1!$A$6</c:f>
              <c:strCache>
                <c:ptCount val="1"/>
                <c:pt idx="0">
                  <c:v>Физ.культура и спорт</c:v>
                </c:pt>
              </c:strCache>
            </c:strRef>
          </c:tx>
          <c:dLbls>
            <c:spPr>
              <a:solidFill>
                <a:schemeClr val="bg2"/>
              </a:solidFill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multiLvlStrRef>
              <c:f>Лист1!$B$4:$D$5</c:f>
              <c:multiLvlStrCache>
                <c:ptCount val="3"/>
                <c:lvl>
                  <c:pt idx="0">
                    <c:v>факт.</c:v>
                  </c:pt>
                  <c:pt idx="1">
                    <c:v>план</c:v>
                  </c:pt>
                  <c:pt idx="2">
                    <c:v>факт.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26194.400000000001</c:v>
                </c:pt>
                <c:pt idx="1">
                  <c:v>30525.1</c:v>
                </c:pt>
                <c:pt idx="2">
                  <c:v>27517.8</c:v>
                </c:pt>
              </c:numCache>
            </c:numRef>
          </c:val>
        </c:ser>
        <c:shape val="box"/>
        <c:axId val="235782912"/>
        <c:axId val="235784448"/>
        <c:axId val="0"/>
      </c:bar3DChart>
      <c:catAx>
        <c:axId val="235782912"/>
        <c:scaling>
          <c:orientation val="minMax"/>
        </c:scaling>
        <c:axPos val="b"/>
        <c:tickLblPos val="nextTo"/>
        <c:crossAx val="235784448"/>
        <c:crosses val="autoZero"/>
        <c:auto val="1"/>
        <c:lblAlgn val="ctr"/>
        <c:lblOffset val="100"/>
      </c:catAx>
      <c:valAx>
        <c:axId val="235784448"/>
        <c:scaling>
          <c:orientation val="minMax"/>
        </c:scaling>
        <c:axPos val="l"/>
        <c:majorGridlines/>
        <c:numFmt formatCode="General" sourceLinked="1"/>
        <c:tickLblPos val="nextTo"/>
        <c:crossAx val="23578291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pPr>
              <a:solidFill>
                <a:schemeClr val="bg2">
                  <a:lumMod val="9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Лист1!$A$5:$A$11</c:f>
              <c:strCache>
                <c:ptCount val="7"/>
                <c:pt idx="0">
                  <c:v>НДФЛ (161,9)</c:v>
                </c:pt>
                <c:pt idx="1">
                  <c:v>Налоги на имущество (37,6)</c:v>
                </c:pt>
                <c:pt idx="2">
                  <c:v>Доходы от использ.муниц.имущества (16,9)</c:v>
                </c:pt>
                <c:pt idx="3">
                  <c:v>ЕНВД (13,2)</c:v>
                </c:pt>
                <c:pt idx="4">
                  <c:v>Госпошлина (2,6)</c:v>
                </c:pt>
                <c:pt idx="5">
                  <c:v>Платежи при польз.природ.ресурсами (2,5)</c:v>
                </c:pt>
                <c:pt idx="6">
                  <c:v>Доходы от продажи муниц.имущества (17,6)</c:v>
                </c:pt>
              </c:strCache>
            </c:strRef>
          </c:cat>
          <c:val>
            <c:numRef>
              <c:f>Лист1!$B$5:$B$11</c:f>
              <c:numCache>
                <c:formatCode>General</c:formatCode>
                <c:ptCount val="7"/>
                <c:pt idx="0">
                  <c:v>61.4</c:v>
                </c:pt>
                <c:pt idx="1">
                  <c:v>14.3</c:v>
                </c:pt>
                <c:pt idx="2">
                  <c:v>6.4</c:v>
                </c:pt>
                <c:pt idx="3">
                  <c:v>5</c:v>
                </c:pt>
                <c:pt idx="4">
                  <c:v>1</c:v>
                </c:pt>
                <c:pt idx="5">
                  <c:v>0.95000000000000062</c:v>
                </c:pt>
                <c:pt idx="6">
                  <c:v>6.7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9444444444444444"/>
          <c:y val="1.6215368912219311E-2"/>
          <c:w val="0.38888888888889178"/>
          <c:h val="0.98378463108778069"/>
        </c:manualLayout>
      </c:layout>
      <c:txPr>
        <a:bodyPr/>
        <a:lstStyle/>
        <a:p>
          <a:pPr>
            <a:defRPr sz="9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Лист1!$A$7</c:f>
              <c:strCache>
                <c:ptCount val="1"/>
                <c:pt idx="0">
                  <c:v>НДФЛ</c:v>
                </c:pt>
              </c:strCache>
            </c:strRef>
          </c:tx>
          <c:dLbls>
            <c:dLbl>
              <c:idx val="0"/>
              <c:layout>
                <c:manualLayout>
                  <c:x val="-3.0864197530864361E-3"/>
                  <c:y val="0.17397406341458457"/>
                </c:manualLayout>
              </c:layout>
              <c:showVal val="1"/>
            </c:dLbl>
            <c:dLbl>
              <c:idx val="1"/>
              <c:layout>
                <c:manualLayout>
                  <c:x val="-9.259259259259342E-3"/>
                  <c:y val="0.18239216325722674"/>
                </c:manualLayout>
              </c:layout>
              <c:showVal val="1"/>
            </c:dLbl>
            <c:dLbl>
              <c:idx val="2"/>
              <c:layout>
                <c:manualLayout>
                  <c:x val="-7.7160493827161053E-3"/>
                  <c:y val="0.23570679559395341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multiLvlStrRef>
              <c:f>Лист1!$B$4:$D$6</c:f>
              <c:multiLvlStrCache>
                <c:ptCount val="3"/>
                <c:lvl>
                  <c:pt idx="1">
                    <c:v>план</c:v>
                  </c:pt>
                  <c:pt idx="2">
                    <c:v>факт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Лист1!$B$7:$D$7</c:f>
              <c:numCache>
                <c:formatCode>General</c:formatCode>
                <c:ptCount val="3"/>
                <c:pt idx="0">
                  <c:v>161.1</c:v>
                </c:pt>
                <c:pt idx="1">
                  <c:v>180.2</c:v>
                </c:pt>
                <c:pt idx="2">
                  <c:v>204.9</c:v>
                </c:pt>
              </c:numCache>
            </c:numRef>
          </c:val>
        </c:ser>
        <c:ser>
          <c:idx val="1"/>
          <c:order val="1"/>
          <c:tx>
            <c:strRef>
              <c:f>Лист1!$A$8</c:f>
              <c:strCache>
                <c:ptCount val="1"/>
              </c:strCache>
            </c:strRef>
          </c:tx>
          <c:cat>
            <c:multiLvlStrRef>
              <c:f>Лист1!$B$4:$D$6</c:f>
              <c:multiLvlStrCache>
                <c:ptCount val="3"/>
                <c:lvl>
                  <c:pt idx="1">
                    <c:v>план</c:v>
                  </c:pt>
                  <c:pt idx="2">
                    <c:v>факт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Лист1!$B$8:$D$8</c:f>
              <c:numCache>
                <c:formatCode>General</c:formatCode>
                <c:ptCount val="3"/>
              </c:numCache>
            </c:numRef>
          </c:val>
        </c:ser>
        <c:shape val="box"/>
        <c:axId val="233907712"/>
        <c:axId val="233909248"/>
        <c:axId val="0"/>
      </c:bar3DChart>
      <c:catAx>
        <c:axId val="233907712"/>
        <c:scaling>
          <c:orientation val="minMax"/>
        </c:scaling>
        <c:axPos val="b"/>
        <c:tickLblPos val="nextTo"/>
        <c:crossAx val="233909248"/>
        <c:crosses val="autoZero"/>
        <c:auto val="1"/>
        <c:lblAlgn val="ctr"/>
        <c:lblOffset val="100"/>
      </c:catAx>
      <c:valAx>
        <c:axId val="233909248"/>
        <c:scaling>
          <c:orientation val="minMax"/>
        </c:scaling>
        <c:axPos val="l"/>
        <c:majorGridlines/>
        <c:numFmt formatCode="General" sourceLinked="1"/>
        <c:tickLblPos val="nextTo"/>
        <c:crossAx val="23390771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Лист1!$A$5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dLbls>
            <c:dLbl>
              <c:idx val="0"/>
              <c:layout>
                <c:manualLayout>
                  <c:x val="-2.7777777777778143E-3"/>
                  <c:y val="-0.33333333333333331"/>
                </c:manualLayout>
              </c:layout>
              <c:showVal val="1"/>
            </c:dLbl>
            <c:dLbl>
              <c:idx val="1"/>
              <c:layout>
                <c:manualLayout>
                  <c:x val="8.3333333333333367E-3"/>
                  <c:y val="-0.22222222222222221"/>
                </c:manualLayout>
              </c:layout>
              <c:showVal val="1"/>
            </c:dLbl>
            <c:dLbl>
              <c:idx val="2"/>
              <c:layout>
                <c:manualLayout>
                  <c:x val="4.3827160493827157E-2"/>
                  <c:y val="-0.40306038804568095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multiLvlStrRef>
              <c:f>Лист1!$B$3:$D$4</c:f>
              <c:multiLvlStrCache>
                <c:ptCount val="3"/>
                <c:lvl>
                  <c:pt idx="1">
                    <c:v>план</c:v>
                  </c:pt>
                  <c:pt idx="2">
                    <c:v>факт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13232</c:v>
                </c:pt>
                <c:pt idx="1">
                  <c:v>12938</c:v>
                </c:pt>
                <c:pt idx="2">
                  <c:v>13437</c:v>
                </c:pt>
              </c:numCache>
            </c:numRef>
          </c:val>
        </c:ser>
        <c:shape val="box"/>
        <c:axId val="233950208"/>
        <c:axId val="233952000"/>
        <c:axId val="0"/>
      </c:bar3DChart>
      <c:catAx>
        <c:axId val="233950208"/>
        <c:scaling>
          <c:orientation val="minMax"/>
        </c:scaling>
        <c:axPos val="b"/>
        <c:tickLblPos val="nextTo"/>
        <c:crossAx val="233952000"/>
        <c:crosses val="autoZero"/>
        <c:auto val="1"/>
        <c:lblAlgn val="ctr"/>
        <c:lblOffset val="100"/>
      </c:catAx>
      <c:valAx>
        <c:axId val="233952000"/>
        <c:scaling>
          <c:orientation val="minMax"/>
        </c:scaling>
        <c:axPos val="l"/>
        <c:majorGridlines/>
        <c:numFmt formatCode="General" sourceLinked="1"/>
        <c:tickLblPos val="nextTo"/>
        <c:crossAx val="233950208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Лист1!$A$5</c:f>
              <c:strCache>
                <c:ptCount val="1"/>
                <c:pt idx="0">
                  <c:v>Налог и на имущество</c:v>
                </c:pt>
              </c:strCache>
            </c:strRef>
          </c:tx>
          <c:dLbls>
            <c:dLbl>
              <c:idx val="0"/>
              <c:layout>
                <c:manualLayout>
                  <c:x val="3.888888888888889E-2"/>
                  <c:y val="-0.33333333333333331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0.21296296296296408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-0.42817350211955091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multiLvlStrRef>
              <c:f>Лист1!$B$3:$D$4</c:f>
              <c:multiLvlStrCache>
                <c:ptCount val="3"/>
                <c:lvl>
                  <c:pt idx="1">
                    <c:v>план</c:v>
                  </c:pt>
                  <c:pt idx="2">
                    <c:v>факт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37637</c:v>
                </c:pt>
                <c:pt idx="1">
                  <c:v>35337</c:v>
                </c:pt>
                <c:pt idx="2">
                  <c:v>38974</c:v>
                </c:pt>
              </c:numCache>
            </c:numRef>
          </c:val>
        </c:ser>
        <c:shape val="box"/>
        <c:axId val="235029248"/>
        <c:axId val="235030784"/>
        <c:axId val="0"/>
      </c:bar3DChart>
      <c:catAx>
        <c:axId val="235029248"/>
        <c:scaling>
          <c:orientation val="minMax"/>
        </c:scaling>
        <c:axPos val="b"/>
        <c:tickLblPos val="nextTo"/>
        <c:crossAx val="235030784"/>
        <c:crosses val="autoZero"/>
        <c:auto val="1"/>
        <c:lblAlgn val="ctr"/>
        <c:lblOffset val="100"/>
      </c:catAx>
      <c:valAx>
        <c:axId val="235030784"/>
        <c:scaling>
          <c:orientation val="minMax"/>
        </c:scaling>
        <c:axPos val="l"/>
        <c:majorGridlines/>
        <c:numFmt formatCode="General" sourceLinked="1"/>
        <c:tickLblPos val="nextTo"/>
        <c:crossAx val="235029248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Лист1!$A$7</c:f>
              <c:strCache>
                <c:ptCount val="1"/>
                <c:pt idx="0">
                  <c:v>Госпошлина</c:v>
                </c:pt>
              </c:strCache>
            </c:strRef>
          </c:tx>
          <c:dLbls>
            <c:dLbl>
              <c:idx val="0"/>
              <c:layout>
                <c:manualLayout>
                  <c:x val="2.5000000000000001E-2"/>
                  <c:y val="-5.5555555555555455E-2"/>
                </c:manualLayout>
              </c:layout>
              <c:showVal val="1"/>
            </c:dLbl>
            <c:dLbl>
              <c:idx val="1"/>
              <c:layout>
                <c:manualLayout>
                  <c:x val="1.9444444444444445E-2"/>
                  <c:y val="-5.5555555555555455E-2"/>
                </c:manualLayout>
              </c:layout>
              <c:showVal val="1"/>
            </c:dLbl>
            <c:dLbl>
              <c:idx val="2"/>
              <c:layout>
                <c:manualLayout>
                  <c:x val="3.8888888888888785E-2"/>
                  <c:y val="-3.7037037037037056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multiLvlStrRef>
              <c:f>Лист1!$B$5:$D$6</c:f>
              <c:multiLvlStrCache>
                <c:ptCount val="3"/>
                <c:lvl>
                  <c:pt idx="1">
                    <c:v>план</c:v>
                  </c:pt>
                  <c:pt idx="2">
                    <c:v>факт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Лист1!$B$7:$D$7</c:f>
              <c:numCache>
                <c:formatCode>General</c:formatCode>
                <c:ptCount val="3"/>
                <c:pt idx="0">
                  <c:v>2627</c:v>
                </c:pt>
                <c:pt idx="1">
                  <c:v>2632</c:v>
                </c:pt>
                <c:pt idx="2">
                  <c:v>3167</c:v>
                </c:pt>
              </c:numCache>
            </c:numRef>
          </c:val>
        </c:ser>
        <c:shape val="box"/>
        <c:axId val="235059456"/>
        <c:axId val="235065344"/>
        <c:axId val="0"/>
      </c:bar3DChart>
      <c:catAx>
        <c:axId val="235059456"/>
        <c:scaling>
          <c:orientation val="minMax"/>
        </c:scaling>
        <c:axPos val="b"/>
        <c:tickLblPos val="nextTo"/>
        <c:crossAx val="235065344"/>
        <c:crosses val="autoZero"/>
        <c:auto val="1"/>
        <c:lblAlgn val="ctr"/>
        <c:lblOffset val="100"/>
      </c:catAx>
      <c:valAx>
        <c:axId val="235065344"/>
        <c:scaling>
          <c:orientation val="minMax"/>
        </c:scaling>
        <c:axPos val="l"/>
        <c:majorGridlines/>
        <c:numFmt formatCode="General" sourceLinked="1"/>
        <c:tickLblPos val="nextTo"/>
        <c:crossAx val="235059456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Лист1!$A$6</c:f>
              <c:strCache>
                <c:ptCount val="1"/>
                <c:pt idx="0">
                  <c:v>поступление от имущества, находящегося в муниципальной собственности</c:v>
                </c:pt>
              </c:strCache>
            </c:strRef>
          </c:tx>
          <c:dLbls>
            <c:dLbl>
              <c:idx val="0"/>
              <c:layout>
                <c:manualLayout>
                  <c:x val="0.05"/>
                  <c:y val="-2.3148148148148147E-2"/>
                </c:manualLayout>
              </c:layout>
              <c:showVal val="1"/>
            </c:dLbl>
            <c:dLbl>
              <c:idx val="1"/>
              <c:layout>
                <c:manualLayout>
                  <c:x val="3.888888888888889E-2"/>
                  <c:y val="-4.1666666666666664E-2"/>
                </c:manualLayout>
              </c:layout>
              <c:showVal val="1"/>
            </c:dLbl>
            <c:dLbl>
              <c:idx val="2"/>
              <c:layout>
                <c:manualLayout>
                  <c:x val="4.4444444444444502E-2"/>
                  <c:y val="-4.6296296296296523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multiLvlStrRef>
              <c:f>Лист1!$B$4:$D$5</c:f>
              <c:multiLvlStrCache>
                <c:ptCount val="3"/>
                <c:lvl>
                  <c:pt idx="1">
                    <c:v>план</c:v>
                  </c:pt>
                  <c:pt idx="2">
                    <c:v>факт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16935</c:v>
                </c:pt>
                <c:pt idx="1">
                  <c:v>12717</c:v>
                </c:pt>
                <c:pt idx="2">
                  <c:v>14462</c:v>
                </c:pt>
              </c:numCache>
            </c:numRef>
          </c:val>
        </c:ser>
        <c:shape val="box"/>
        <c:axId val="235175936"/>
        <c:axId val="235177472"/>
        <c:axId val="0"/>
      </c:bar3DChart>
      <c:catAx>
        <c:axId val="235175936"/>
        <c:scaling>
          <c:orientation val="minMax"/>
        </c:scaling>
        <c:axPos val="b"/>
        <c:tickLblPos val="nextTo"/>
        <c:crossAx val="235177472"/>
        <c:crosses val="autoZero"/>
        <c:auto val="1"/>
        <c:lblAlgn val="ctr"/>
        <c:lblOffset val="100"/>
      </c:catAx>
      <c:valAx>
        <c:axId val="235177472"/>
        <c:scaling>
          <c:orientation val="minMax"/>
        </c:scaling>
        <c:axPos val="l"/>
        <c:majorGridlines/>
        <c:numFmt formatCode="General" sourceLinked="1"/>
        <c:tickLblPos val="nextTo"/>
        <c:crossAx val="235175936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Лист1!$A$7</c:f>
              <c:strCache>
                <c:ptCount val="1"/>
                <c:pt idx="0">
                  <c:v>Поступление платежей при пользовании природными ресурсами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0.39351851851851882"/>
                </c:manualLayout>
              </c:layout>
              <c:showVal val="1"/>
            </c:dLbl>
            <c:dLbl>
              <c:idx val="1"/>
              <c:layout>
                <c:manualLayout>
                  <c:x val="1.1111111111111125E-2"/>
                  <c:y val="-0.3148148148148184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</a:t>
                    </a:r>
                    <a:r>
                      <a:rPr lang="ru-RU" dirty="0" smtClean="0"/>
                      <a:t>04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4999999999999897E-2"/>
                  <c:y val="-0.32407407407407679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multiLvlStrRef>
              <c:f>Лист1!$B$5:$D$6</c:f>
              <c:multiLvlStrCache>
                <c:ptCount val="3"/>
                <c:lvl>
                  <c:pt idx="1">
                    <c:v>план</c:v>
                  </c:pt>
                  <c:pt idx="2">
                    <c:v>факт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Лист1!$B$7:$D$7</c:f>
              <c:numCache>
                <c:formatCode>General</c:formatCode>
                <c:ptCount val="3"/>
                <c:pt idx="0">
                  <c:v>2490.4</c:v>
                </c:pt>
                <c:pt idx="1">
                  <c:v>1794</c:v>
                </c:pt>
                <c:pt idx="2">
                  <c:v>1800</c:v>
                </c:pt>
              </c:numCache>
            </c:numRef>
          </c:val>
        </c:ser>
        <c:shape val="box"/>
        <c:axId val="235214336"/>
        <c:axId val="235215872"/>
        <c:axId val="0"/>
      </c:bar3DChart>
      <c:catAx>
        <c:axId val="235214336"/>
        <c:scaling>
          <c:orientation val="minMax"/>
        </c:scaling>
        <c:axPos val="b"/>
        <c:tickLblPos val="nextTo"/>
        <c:crossAx val="235215872"/>
        <c:crosses val="autoZero"/>
        <c:auto val="1"/>
        <c:lblAlgn val="ctr"/>
        <c:lblOffset val="100"/>
      </c:catAx>
      <c:valAx>
        <c:axId val="235215872"/>
        <c:scaling>
          <c:orientation val="minMax"/>
        </c:scaling>
        <c:axPos val="l"/>
        <c:majorGridlines/>
        <c:numFmt formatCode="General" sourceLinked="1"/>
        <c:tickLblPos val="nextTo"/>
        <c:crossAx val="235214336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435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41F6B-3BFF-4267-9197-10B1591CCCD8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355" y="4724202"/>
            <a:ext cx="545084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435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84C9B-C752-47AF-BA30-1D97A83D4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84C9B-C752-47AF-BA30-1D97A83D4EE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FB46B9-0B70-49C0-9ED9-97F845B7A9E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7441C0-CE8E-4C2B-B229-802D1EE92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B46B9-0B70-49C0-9ED9-97F845B7A9E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441C0-CE8E-4C2B-B229-802D1EE92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B46B9-0B70-49C0-9ED9-97F845B7A9E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441C0-CE8E-4C2B-B229-802D1EE92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B46B9-0B70-49C0-9ED9-97F845B7A9E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441C0-CE8E-4C2B-B229-802D1EE929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B46B9-0B70-49C0-9ED9-97F845B7A9E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441C0-CE8E-4C2B-B229-802D1EE929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B46B9-0B70-49C0-9ED9-97F845B7A9E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441C0-CE8E-4C2B-B229-802D1EE929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B46B9-0B70-49C0-9ED9-97F845B7A9E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441C0-CE8E-4C2B-B229-802D1EE92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B46B9-0B70-49C0-9ED9-97F845B7A9E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441C0-CE8E-4C2B-B229-802D1EE929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B46B9-0B70-49C0-9ED9-97F845B7A9E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441C0-CE8E-4C2B-B229-802D1EE92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FB46B9-0B70-49C0-9ED9-97F845B7A9E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441C0-CE8E-4C2B-B229-802D1EE92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FB46B9-0B70-49C0-9ED9-97F845B7A9E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7441C0-CE8E-4C2B-B229-802D1EE929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FB46B9-0B70-49C0-9ED9-97F845B7A9E4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7441C0-CE8E-4C2B-B229-802D1EE92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округа «Город Губаха»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2013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906909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14401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Поступление доходов от имущества, находящегося в муниципальной собственности  (в тыс.руб.)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539750" y="1773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14401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Поступление платежей при пользовании природными ресурсами  (в тыс.руб.)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14401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Поступление доходов от продажи материальных и нематериальных активов (в тыс.руб.)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Исполнение бюджета городского округа «Город Губаха» по расходам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2013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14401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Раздел 01 «Общегосударственные вопросы»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14401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Раздел 03 «Национальная безопасность и правоохранительная деятельность»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14401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Раздел 04 «Национальная экономика»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Раздел 04 «Национальная экономика»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разрезе подразделов (в тыс.руб.)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688"/>
                <a:gridCol w="1440160"/>
                <a:gridCol w="1296144"/>
                <a:gridCol w="936104"/>
                <a:gridCol w="14505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Подраздел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Факт.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Топливно-энергетический комплекс (0402)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56 852,3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7 156,1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- 49 696,2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Транспорт (0408)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10641,3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10641,3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(0409)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10723,2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83711,7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81,5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-19011,5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(0412)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15092,6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14106,2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93,5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-986,4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04 раздел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185 309,4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115615,3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- 69694,1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14401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Раздел 05 «Жилищно-коммунальное хозяйство»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14401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Раздел 06 «Охрана окружающей среды»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31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29004"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900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866,3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847,3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97,8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900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977,3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859,4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87,9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900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-111,0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-12,06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Исполнение основных параметров бюджета за 2013 год  (в млн.руб.)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14401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Раздел 07 «Образование» (в млн.руб.)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14401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Раздел 08 «Культура» (в тыс.руб.)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475656" y="1556792"/>
          <a:ext cx="5904656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14401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Раздел 08 «Здравоохранение» (в тыс.руб.)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14401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Раздел 10 «Социальная политика» (в тыс.руб.)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14401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Раздел 11 «Физическая культура и спорт» (в тыс.руб.)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39552" y="1556792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4400" y="4293096"/>
            <a:ext cx="7481776" cy="1040904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 подготовлен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Финансовым управлением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администрации городского округа «Город Губаха»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 ВНИМАНИЕ 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Исполнение плана по собственным доходам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Сравнительная структура собственных доходов бюджета ГО в 2012 и в 2013 годах (в млн.руб.) и в %%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2012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2013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645025" y="1444625"/>
          <a:ext cx="4041775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57200" y="1444625"/>
          <a:ext cx="4040188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Исполнение плана по поступлению НДФЛ в млн.руб.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Исполнение плана по поступлению налогов на совокупный доход (в тыс.руб.)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Исполнение плана по поступлению налогов на имущество  (в тыс.руб.)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Исполнение плана по поступлению налогов на имущество  в разрезе доходных источников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556791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6442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Доходный источник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г.(факт)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2013г.(план)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2013г.(факт)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16069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15457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17976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116,3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т.ч.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 с организаций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3669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3399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3442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 с физических лиц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12400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12057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14533,6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120,5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954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18759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18180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17652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94,1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налоги на имущество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37637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35337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38973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110,3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Поступление госпошлины  (в тыс.руб.)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256</TotalTime>
  <Words>435</Words>
  <Application>Microsoft Office PowerPoint</Application>
  <PresentationFormat>Экран (4:3)</PresentationFormat>
  <Paragraphs>145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Отчет об исполнении бюджета городского округа «Город Губаха»</vt:lpstr>
      <vt:lpstr>             Исполнение основных параметров бюджета за 2013 год  (в млн.руб.)</vt:lpstr>
      <vt:lpstr>                    Исполнение плана по собственным доходам</vt:lpstr>
      <vt:lpstr>Сравнительная структура собственных доходов бюджета ГО в 2012 и в 2013 годах (в млн.руб.) и в %%</vt:lpstr>
      <vt:lpstr>                    Исполнение плана по поступлению НДФЛ в млн.руб.</vt:lpstr>
      <vt:lpstr>                    Исполнение плана по поступлению налогов на совокупный доход (в тыс.руб.)</vt:lpstr>
      <vt:lpstr>                    Исполнение плана по поступлению налогов на имущество  (в тыс.руб.)</vt:lpstr>
      <vt:lpstr>      Исполнение плана по поступлению налогов на имущество  в разрезе доходных источников</vt:lpstr>
      <vt:lpstr>                    Поступление госпошлины  (в тыс.руб.)</vt:lpstr>
      <vt:lpstr>   Поступление доходов от имущества, находящегося в муниципальной собственности  (в тыс.руб.)</vt:lpstr>
      <vt:lpstr>   Поступление платежей при пользовании природными ресурсами  (в тыс.руб.)</vt:lpstr>
      <vt:lpstr>   Поступление доходов от продажи материальных и нематериальных активов (в тыс.руб.)</vt:lpstr>
      <vt:lpstr>Исполнение бюджета городского округа «Город Губаха» по расходам</vt:lpstr>
      <vt:lpstr> Раздел 01 «Общегосударственные вопросы»</vt:lpstr>
      <vt:lpstr> Раздел 03 «Национальная безопасность и правоохранительная деятельность»</vt:lpstr>
      <vt:lpstr> Раздел 04 «Национальная экономика»</vt:lpstr>
      <vt:lpstr> Раздел 04 «Национальная экономика» в разрезе подразделов (в тыс.руб.)  </vt:lpstr>
      <vt:lpstr> Раздел 05 «Жилищно-коммунальное хозяйство»</vt:lpstr>
      <vt:lpstr> Раздел 06 «Охрана окружающей среды»</vt:lpstr>
      <vt:lpstr> Раздел 07 «Образование» (в млн.руб.)</vt:lpstr>
      <vt:lpstr> Раздел 08 «Культура» (в тыс.руб.)</vt:lpstr>
      <vt:lpstr> Раздел 08 «Здравоохранение» (в тыс.руб.)</vt:lpstr>
      <vt:lpstr> Раздел 10 «Социальная политика» (в тыс.руб.)</vt:lpstr>
      <vt:lpstr> Раздел 11 «Физическая культура и спорт» (в тыс.руб.)</vt:lpstr>
      <vt:lpstr>Материал подготовлен Финансовым управлением  администрации городского округа «Город Губаха»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городского округа «город Губаха» за 2013 год</dc:title>
  <dc:creator>Буданова Г.А.</dc:creator>
  <cp:lastModifiedBy>Буданова Г.А.</cp:lastModifiedBy>
  <cp:revision>42</cp:revision>
  <dcterms:created xsi:type="dcterms:W3CDTF">2014-04-15T07:33:21Z</dcterms:created>
  <dcterms:modified xsi:type="dcterms:W3CDTF">2014-10-15T04:01:29Z</dcterms:modified>
</cp:coreProperties>
</file>