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39" r:id="rId2"/>
    <p:sldId id="257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5" r:id="rId49"/>
    <p:sldId id="386" r:id="rId50"/>
    <p:sldId id="387" r:id="rId51"/>
    <p:sldId id="388" r:id="rId52"/>
    <p:sldId id="389" r:id="rId53"/>
    <p:sldId id="390" r:id="rId54"/>
    <p:sldId id="391" r:id="rId55"/>
    <p:sldId id="392" r:id="rId56"/>
    <p:sldId id="393" r:id="rId57"/>
    <p:sldId id="394" r:id="rId58"/>
    <p:sldId id="395" r:id="rId5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C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3" autoAdjust="0"/>
    <p:restoredTop sz="94660"/>
  </p:normalViewPr>
  <p:slideViewPr>
    <p:cSldViewPr>
      <p:cViewPr varScale="1">
        <p:scale>
          <a:sx n="106" d="100"/>
          <a:sy n="106" d="100"/>
        </p:scale>
        <p:origin x="-96" y="-6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50269-36D0-4285-9D4A-F8BB86EA0DA2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D7DF6-9304-4DE0-8802-927F48506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41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3E6BD-8083-45A8-B512-44BBB71DCAF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8.xml"/><Relationship Id="rId18" Type="http://schemas.openxmlformats.org/officeDocument/2006/relationships/slide" Target="slide18.xml"/><Relationship Id="rId3" Type="http://schemas.openxmlformats.org/officeDocument/2006/relationships/slide" Target="slide3.xml"/><Relationship Id="rId21" Type="http://schemas.openxmlformats.org/officeDocument/2006/relationships/slide" Target="slide22.xml"/><Relationship Id="rId7" Type="http://schemas.openxmlformats.org/officeDocument/2006/relationships/slide" Target="slide11.xml"/><Relationship Id="rId12" Type="http://schemas.openxmlformats.org/officeDocument/2006/relationships/slide" Target="slide27.xml"/><Relationship Id="rId17" Type="http://schemas.openxmlformats.org/officeDocument/2006/relationships/slide" Target="slide17.xml"/><Relationship Id="rId2" Type="http://schemas.openxmlformats.org/officeDocument/2006/relationships/image" Target="../media/image1.jpeg"/><Relationship Id="rId16" Type="http://schemas.openxmlformats.org/officeDocument/2006/relationships/slide" Target="slide16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26.xml"/><Relationship Id="rId5" Type="http://schemas.openxmlformats.org/officeDocument/2006/relationships/slide" Target="slide7.xml"/><Relationship Id="rId15" Type="http://schemas.openxmlformats.org/officeDocument/2006/relationships/slide" Target="slide30.xml"/><Relationship Id="rId23" Type="http://schemas.openxmlformats.org/officeDocument/2006/relationships/slide" Target="slide2.xml"/><Relationship Id="rId10" Type="http://schemas.openxmlformats.org/officeDocument/2006/relationships/slide" Target="slide25.xml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24.xml"/><Relationship Id="rId14" Type="http://schemas.openxmlformats.org/officeDocument/2006/relationships/slide" Target="slide29.xml"/><Relationship Id="rId22" Type="http://schemas.openxmlformats.org/officeDocument/2006/relationships/slide" Target="slide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44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slide" Target="slide12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5" Type="http://schemas.openxmlformats.org/officeDocument/2006/relationships/image" Target="../media/image3.png"/><Relationship Id="rId4" Type="http://schemas.openxmlformats.org/officeDocument/2006/relationships/slide" Target="slide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58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6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image" Target="../media/image3.png"/><Relationship Id="rId4" Type="http://schemas.openxmlformats.org/officeDocument/2006/relationships/slide" Target="slide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image" Target="../media/image3.png"/><Relationship Id="rId4" Type="http://schemas.openxmlformats.org/officeDocument/2006/relationships/slide" Target="slide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4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3" Type="http://schemas.openxmlformats.org/officeDocument/2006/relationships/slide" Target="slide1.xml"/><Relationship Id="rId7" Type="http://schemas.openxmlformats.org/officeDocument/2006/relationships/slide" Target="slide5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3.png"/><Relationship Id="rId4" Type="http://schemas.openxmlformats.org/officeDocument/2006/relationships/slide" Target="slide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image" Target="../media/image3.png"/><Relationship Id="rId4" Type="http://schemas.openxmlformats.org/officeDocument/2006/relationships/slide" Target="slide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5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3.png"/><Relationship Id="rId4" Type="http://schemas.openxmlformats.org/officeDocument/2006/relationships/slide" Target="slide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4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9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slide" Target="slide8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JHPC0yAVNi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1" name="Прямоугольник 10">
            <a:hlinkClick r:id="rId3" action="ppaction://hlinksldjump"/>
          </p:cNvPr>
          <p:cNvSpPr/>
          <p:nvPr/>
        </p:nvSpPr>
        <p:spPr>
          <a:xfrm>
            <a:off x="1389188" y="321469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2008</a:t>
            </a:r>
            <a:endParaRPr lang="ru-RU" dirty="0"/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2675072" y="321469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2003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3960956" y="321469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98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5257472" y="321469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93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6561632" y="321469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88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7858148" y="321469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198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103304" y="4645981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43</a:t>
            </a:r>
            <a:endParaRPr lang="ru-RU" dirty="0"/>
          </a:p>
        </p:txBody>
      </p:sp>
      <p:sp>
        <p:nvSpPr>
          <p:cNvPr id="18" name="Прямоугольник 17">
            <a:hlinkClick r:id="rId10" action="ppaction://hlinksldjump"/>
          </p:cNvPr>
          <p:cNvSpPr/>
          <p:nvPr/>
        </p:nvSpPr>
        <p:spPr>
          <a:xfrm>
            <a:off x="1389188" y="464345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38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9" name="Прямоугольник 18">
            <a:hlinkClick r:id="rId11" action="ppaction://hlinksldjump"/>
          </p:cNvPr>
          <p:cNvSpPr/>
          <p:nvPr/>
        </p:nvSpPr>
        <p:spPr>
          <a:xfrm>
            <a:off x="2675072" y="464345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33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20" name="Прямоугольник 19">
            <a:hlinkClick r:id="rId12" action="ppaction://hlinksldjump"/>
          </p:cNvPr>
          <p:cNvSpPr/>
          <p:nvPr/>
        </p:nvSpPr>
        <p:spPr>
          <a:xfrm>
            <a:off x="3960956" y="464345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28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21" name="Прямоугольник 20">
            <a:hlinkClick r:id="rId13" action="ppaction://hlinksldjump"/>
          </p:cNvPr>
          <p:cNvSpPr/>
          <p:nvPr/>
        </p:nvSpPr>
        <p:spPr>
          <a:xfrm>
            <a:off x="5257472" y="464345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22" name="Прямоугольник 21">
            <a:hlinkClick r:id="rId14" action="ppaction://hlinksldjump"/>
          </p:cNvPr>
          <p:cNvSpPr/>
          <p:nvPr/>
        </p:nvSpPr>
        <p:spPr>
          <a:xfrm>
            <a:off x="6561632" y="464345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23" name="Прямоугольник 22">
            <a:hlinkClick r:id="rId15" action="ppaction://hlinksldjump"/>
          </p:cNvPr>
          <p:cNvSpPr/>
          <p:nvPr/>
        </p:nvSpPr>
        <p:spPr>
          <a:xfrm>
            <a:off x="7858148" y="464345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24" name="Прямоугольник 23">
            <a:hlinkClick r:id="rId16" action="ppaction://hlinksldjump"/>
          </p:cNvPr>
          <p:cNvSpPr/>
          <p:nvPr/>
        </p:nvSpPr>
        <p:spPr>
          <a:xfrm>
            <a:off x="103304" y="392907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78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25" name="Прямоугольник 24">
            <a:hlinkClick r:id="rId17" action="ppaction://hlinksldjump"/>
          </p:cNvPr>
          <p:cNvSpPr/>
          <p:nvPr/>
        </p:nvSpPr>
        <p:spPr>
          <a:xfrm>
            <a:off x="1389188" y="3926543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73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26" name="Прямоугольник 25">
            <a:hlinkClick r:id="rId18" action="ppaction://hlinksldjump"/>
          </p:cNvPr>
          <p:cNvSpPr/>
          <p:nvPr/>
        </p:nvSpPr>
        <p:spPr>
          <a:xfrm>
            <a:off x="2675072" y="3926543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68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27" name="Прямоугольник 26">
            <a:hlinkClick r:id="rId19" action="ppaction://hlinksldjump"/>
          </p:cNvPr>
          <p:cNvSpPr/>
          <p:nvPr/>
        </p:nvSpPr>
        <p:spPr>
          <a:xfrm>
            <a:off x="3960956" y="3926543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63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20" action="ppaction://hlinksldjump"/>
          </p:cNvPr>
          <p:cNvSpPr/>
          <p:nvPr/>
        </p:nvSpPr>
        <p:spPr>
          <a:xfrm>
            <a:off x="5257472" y="3926543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58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29" name="Прямоугольник 28">
            <a:hlinkClick r:id="rId21" action="ppaction://hlinksldjump"/>
          </p:cNvPr>
          <p:cNvSpPr/>
          <p:nvPr/>
        </p:nvSpPr>
        <p:spPr>
          <a:xfrm>
            <a:off x="6561632" y="3926543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53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30" name="Прямоугольник 29">
            <a:hlinkClick r:id="rId22" action="ppaction://hlinksldjump"/>
          </p:cNvPr>
          <p:cNvSpPr/>
          <p:nvPr/>
        </p:nvSpPr>
        <p:spPr>
          <a:xfrm>
            <a:off x="7858148" y="3926543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48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1024779" y="1428742"/>
            <a:ext cx="7147621" cy="156966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iform" pitchFamily="2" charset="-52"/>
                <a:cs typeface="Andalus" pitchFamily="18" charset="-78"/>
              </a:rPr>
              <a:t>КАЛЕНДАРЬ 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iform" pitchFamily="2" charset="-52"/>
                <a:cs typeface="Andalus" pitchFamily="18" charset="-78"/>
              </a:rPr>
              <a:t>знаменательных дат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iform" pitchFamily="2" charset="-52"/>
              <a:cs typeface="Andalus" pitchFamily="18" charset="-78"/>
            </a:endParaRPr>
          </a:p>
        </p:txBody>
      </p:sp>
      <p:sp>
        <p:nvSpPr>
          <p:cNvPr id="34" name="Прямоугольник 33">
            <a:hlinkClick r:id="rId23" action="ppaction://hlinksldjump"/>
          </p:cNvPr>
          <p:cNvSpPr/>
          <p:nvPr/>
        </p:nvSpPr>
        <p:spPr>
          <a:xfrm>
            <a:off x="71406" y="3214692"/>
            <a:ext cx="1214446" cy="324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2000232" y="285734"/>
            <a:ext cx="4929222" cy="116955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0" b="1" spc="600" dirty="0" smtClean="0">
                <a:solidFill>
                  <a:srgbClr val="43CEFF"/>
                </a:solidFill>
                <a:latin typeface="Arial Black" pitchFamily="34" charset="0"/>
                <a:ea typeface="Adobe Kaiti Std R" pitchFamily="18" charset="-128"/>
                <a:cs typeface="Andalus" pitchFamily="18" charset="-78"/>
              </a:rPr>
              <a:t>2018</a:t>
            </a:r>
            <a:endParaRPr lang="ru-RU" sz="7000" b="1" spc="600" dirty="0">
              <a:solidFill>
                <a:srgbClr val="43CEFF"/>
              </a:solidFill>
              <a:latin typeface="Arial Black" pitchFamily="34" charset="0"/>
              <a:ea typeface="Adobe Kaiti Std R" pitchFamily="18" charset="-128"/>
              <a:cs typeface="Andalus" pitchFamily="18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48776" y="0"/>
            <a:ext cx="2059328" cy="40011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spc="600" dirty="0" smtClean="0">
                <a:solidFill>
                  <a:srgbClr val="43CEFF"/>
                </a:solidFill>
                <a:latin typeface="Arial Black" pitchFamily="34" charset="0"/>
                <a:ea typeface="Adobe Kaiti Std R" pitchFamily="18" charset="-128"/>
                <a:cs typeface="Andalus" pitchFamily="18" charset="-78"/>
              </a:rPr>
              <a:t>ГУБАХА</a:t>
            </a:r>
            <a:endParaRPr lang="ru-RU" sz="2000" b="1" spc="600" dirty="0">
              <a:solidFill>
                <a:srgbClr val="43CEFF"/>
              </a:solidFill>
              <a:latin typeface="Arial Black" pitchFamily="34" charset="0"/>
              <a:ea typeface="Adobe Kaiti Std R" pitchFamily="18" charset="-12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4" grpId="0" animBg="1"/>
      <p:bldP spid="38" grpId="3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4398"/>
            <a:ext cx="9555504" cy="83582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357436"/>
            <a:ext cx="7143800" cy="928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Открыта школа «Радуга», которая 25 лет реализует образовательную программу «Раннее развитие»  для детей 5-10 летнего возраста в ДЮЦ.</a:t>
            </a:r>
          </a:p>
          <a:p>
            <a:pPr algn="r"/>
            <a:r>
              <a:rPr lang="ru-RU" sz="1000" dirty="0" smtClean="0"/>
              <a:t>Ф.43. Оп.1. Д. 171. Л.21</a:t>
            </a:r>
          </a:p>
          <a:p>
            <a:pPr algn="r"/>
            <a:r>
              <a:rPr lang="ru-RU" sz="1000" dirty="0" smtClean="0"/>
              <a:t>Д.194. Л.31«Уральский шахтер»</a:t>
            </a:r>
          </a:p>
          <a:p>
            <a:pPr algn="r"/>
            <a:r>
              <a:rPr lang="ru-RU" sz="1000" dirty="0" smtClean="0"/>
              <a:t>№ 11 от 25.01.2003 г.  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С 6 по 8 февраля 1993 года в </a:t>
            </a:r>
            <a:r>
              <a:rPr lang="ru-RU" sz="1200" dirty="0" err="1" smtClean="0"/>
              <a:t>Губахе</a:t>
            </a:r>
            <a:r>
              <a:rPr lang="ru-RU" sz="1200" dirty="0" smtClean="0"/>
              <a:t> проходил Всероссийский турнир по тяжелой атлетике на призы АО «</a:t>
            </a:r>
            <a:r>
              <a:rPr lang="ru-RU" sz="1200" dirty="0" err="1" smtClean="0"/>
              <a:t>Метафракс</a:t>
            </a:r>
            <a:r>
              <a:rPr lang="ru-RU" sz="1200" dirty="0" smtClean="0"/>
              <a:t>»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Ф.43.Оп.1.Д.154.Л.40.«Уральский шахтер»</a:t>
            </a:r>
          </a:p>
          <a:p>
            <a:pPr algn="r"/>
            <a:r>
              <a:rPr lang="ru-RU" sz="1000" dirty="0" smtClean="0"/>
              <a:t>№ 20 оот19.02.1998 г.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00180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Было создано муниципальное предприятие «Тепловые сети»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 171. Л.27«Уральский шахтер»</a:t>
            </a:r>
          </a:p>
          <a:p>
            <a:pPr algn="r"/>
            <a:r>
              <a:rPr lang="ru-RU" sz="1000" dirty="0" smtClean="0"/>
              <a:t>№ 14 от 01.02.2003 г.</a:t>
            </a:r>
          </a:p>
          <a:p>
            <a:pPr algn="r"/>
            <a:r>
              <a:rPr lang="ru-RU" sz="1000" dirty="0" smtClean="0"/>
              <a:t>Ф.101. Оп. 1. Д. 40. Л.47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571604" y="4572014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&lt;&lt;&lt; </a:t>
            </a:r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предыдущая страница 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36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285998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1200" dirty="0" smtClean="0"/>
              <a:t>Лена </a:t>
            </a:r>
            <a:r>
              <a:rPr lang="ru-RU" sz="1200" dirty="0" err="1" smtClean="0"/>
              <a:t>Намаева</a:t>
            </a:r>
            <a:r>
              <a:rPr lang="ru-RU" sz="1200" dirty="0" smtClean="0"/>
              <a:t> в конкурсе среди девушек на звание «Мисс </a:t>
            </a:r>
            <a:r>
              <a:rPr lang="ru-RU" sz="1200" dirty="0" err="1" smtClean="0"/>
              <a:t>коксохимзавода</a:t>
            </a:r>
            <a:r>
              <a:rPr lang="ru-RU" sz="1200" dirty="0" smtClean="0"/>
              <a:t>», получила звание «Мисс КХЗ» </a:t>
            </a:r>
            <a:r>
              <a:rPr lang="ru-RU" sz="1000" dirty="0" smtClean="0"/>
              <a:t>Ф.43. Оп.1. Д. 115. Л. 185 об.</a:t>
            </a:r>
          </a:p>
          <a:p>
            <a:pPr algn="r"/>
            <a:r>
              <a:rPr lang="ru-RU" sz="1000" dirty="0" smtClean="0"/>
              <a:t>«Уральский шахтер»</a:t>
            </a:r>
            <a:r>
              <a:rPr lang="en-US" sz="1000" dirty="0" smtClean="0"/>
              <a:t> </a:t>
            </a:r>
            <a:r>
              <a:rPr lang="ru-RU" sz="1000" dirty="0" smtClean="0"/>
              <a:t>№ 93 от 30.07.1988 г. 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Ученица девятого класса школы № 15 Наташа Грязнова стала чемпионом области в заплыве на сто метров в стиле брасс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Д.115. Л.309«Уральский шахтер»</a:t>
            </a:r>
          </a:p>
          <a:p>
            <a:pPr algn="r"/>
            <a:r>
              <a:rPr lang="ru-RU" sz="1000" dirty="0" smtClean="0"/>
              <a:t>№ 153 от 22.12.1988 г.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00180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Открыто новое здание городского узла связи по проспекту Ленина, дом</a:t>
            </a:r>
            <a:r>
              <a:rPr lang="en-US" sz="1200" dirty="0" smtClean="0"/>
              <a:t> 48</a:t>
            </a:r>
          </a:p>
          <a:p>
            <a:pPr algn="r"/>
            <a:r>
              <a:rPr lang="ru-RU" sz="1000" dirty="0" smtClean="0"/>
              <a:t> Ф.43. Оп.1. Д. 115. </a:t>
            </a:r>
          </a:p>
          <a:p>
            <a:pPr algn="r"/>
            <a:r>
              <a:rPr lang="ru-RU" sz="1000" dirty="0" smtClean="0"/>
              <a:t>Л. 276.«Уральский шахтер»</a:t>
            </a:r>
          </a:p>
          <a:p>
            <a:pPr algn="r"/>
            <a:r>
              <a:rPr lang="ru-RU" sz="1000" dirty="0" smtClean="0"/>
              <a:t>№ 139 от 19.11.1988 г. 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000378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Была создана </a:t>
            </a:r>
            <a:r>
              <a:rPr lang="ru-RU" sz="1200" dirty="0" err="1" smtClean="0"/>
              <a:t>Губахинская</a:t>
            </a:r>
            <a:r>
              <a:rPr lang="ru-RU" sz="1200" dirty="0" smtClean="0"/>
              <a:t> рок-группа «Проспект»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 115. Л. 225.</a:t>
            </a:r>
          </a:p>
          <a:p>
            <a:pPr algn="r"/>
            <a:r>
              <a:rPr lang="ru-RU" sz="1000" dirty="0" smtClean="0"/>
              <a:t>«Уральский шахтер»№ 113 от 15.07.1988 г. . </a:t>
            </a:r>
            <a:r>
              <a:rPr lang="en-US" sz="1000" dirty="0" smtClean="0"/>
              <a:t>v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3714758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Губахинский горнолыжный комплекс «Уголек» стал ареной зональных соревнований 4-ой зимней Всероссийской спартакиады школьников Урала и Поволжья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 115. Л.19«Уральский шахтер»</a:t>
            </a:r>
          </a:p>
          <a:p>
            <a:pPr algn="r"/>
            <a:r>
              <a:rPr lang="ru-RU" sz="1000" dirty="0" smtClean="0"/>
              <a:t>№ 10 от 23.01.1988 г. </a:t>
            </a:r>
            <a:endParaRPr lang="ru-RU" sz="1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3999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60520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285998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городской типографии отпечатан первый номер многотиражной газеты химического завода «За большую химию»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Ф.43.Оп.1.Д.100«Уральский шахтер» </a:t>
            </a:r>
          </a:p>
          <a:p>
            <a:pPr algn="r"/>
            <a:r>
              <a:rPr lang="ru-RU" sz="1000" dirty="0" smtClean="0"/>
              <a:t>№  112 от  15.09.1983 г.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Во втором микрорайоне в общежитии строителей открыта новая столовая  № 14 </a:t>
            </a:r>
            <a:r>
              <a:rPr lang="ru-RU" sz="1200" dirty="0" err="1" smtClean="0"/>
              <a:t>ОРСа</a:t>
            </a:r>
            <a:r>
              <a:rPr lang="ru-RU" sz="1200" dirty="0" smtClean="0"/>
              <a:t> «</a:t>
            </a:r>
            <a:r>
              <a:rPr lang="ru-RU" sz="1200" dirty="0" err="1" smtClean="0"/>
              <a:t>Губахауголь</a:t>
            </a:r>
            <a:r>
              <a:rPr lang="ru-RU" sz="1200" dirty="0" smtClean="0"/>
              <a:t>»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Ф.43.Оп.1.Д.134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 </a:t>
            </a:r>
          </a:p>
          <a:p>
            <a:pPr algn="r"/>
            <a:r>
              <a:rPr lang="ru-RU" sz="1000" dirty="0" smtClean="0"/>
              <a:t>№  143 от  26.11.1983 г.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00180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На хлебозаводе №1 установлена новая технологическая линия по выпуску булочек весом 60 и 70 граммов</a:t>
            </a:r>
            <a:endParaRPr lang="en-US" sz="1200" dirty="0" smtClean="0"/>
          </a:p>
          <a:p>
            <a:pPr algn="r"/>
            <a:r>
              <a:rPr lang="ru-RU" sz="1000" dirty="0" smtClean="0"/>
              <a:t> Ф.43.Оп.1.Д.134 «Уральский шахтер» </a:t>
            </a:r>
          </a:p>
          <a:p>
            <a:pPr algn="r"/>
            <a:r>
              <a:rPr lang="ru-RU" sz="1000" dirty="0" smtClean="0"/>
              <a:t>№  140 от 19.11.1983 г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3214692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При Дворце культуры «Энергетик» создан клуб любителей садоводов и цветоводов под руководством Н.С.Тимофеевой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 </a:t>
            </a:r>
          </a:p>
          <a:p>
            <a:pPr algn="r"/>
            <a:r>
              <a:rPr lang="ru-RU" sz="1000" dirty="0" smtClean="0"/>
              <a:t>№  112 от  15.09.1983 г.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4081472"/>
            <a:ext cx="7143800" cy="4905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При центральной городской библиотеке создан новый клуб книголюбов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 «Уральский шахтер» </a:t>
            </a:r>
          </a:p>
          <a:p>
            <a:pPr algn="r"/>
            <a:r>
              <a:rPr lang="ru-RU" sz="1000" dirty="0" smtClean="0"/>
              <a:t>№ 83 от  09.07.1983 г.</a:t>
            </a:r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5357818" y="4643452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следующая страница </a:t>
            </a:r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&gt;&gt;&gt;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pic>
        <p:nvPicPr>
          <p:cNvPr id="13" name="Рисунок 12" descr="w450h4001385925290Camer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8148" y="747703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3999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60520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571750"/>
            <a:ext cx="7143800" cy="857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Указом Президиума Верховного Совета РСФСР за заслуги в области сельского хозяйства почетное звание «Заслуженный агроном РСФСР» присвоено Исмагиловой Валентине Афанасьевне – управляющей тепличным комбинатом совхоза «Ключи» города </a:t>
            </a:r>
            <a:r>
              <a:rPr lang="ru-RU" sz="1200" dirty="0" err="1" smtClean="0"/>
              <a:t>Губахи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 «Уральский шахтер» </a:t>
            </a:r>
          </a:p>
          <a:p>
            <a:pPr algn="r"/>
            <a:r>
              <a:rPr lang="ru-RU" sz="1000" dirty="0" smtClean="0"/>
              <a:t>№  85 от  14.07.1983 г.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857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По постановлению коллегии </a:t>
            </a:r>
            <a:r>
              <a:rPr lang="ru-RU" sz="1200" dirty="0" err="1" smtClean="0"/>
              <a:t>Минуглепрома</a:t>
            </a:r>
            <a:r>
              <a:rPr lang="ru-RU" sz="1200" dirty="0" smtClean="0"/>
              <a:t>  за ударный труд, успешное выполнение планов и обязательств 1982 и 1983 годов на Доску почета  Министерства угольной промышленности СССР занесено имя начальника участка № 5 шахты «Ключевская» Владимира Викторовича  Быкова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 «Уральский шахтер»</a:t>
            </a:r>
          </a:p>
          <a:p>
            <a:pPr algn="r"/>
            <a:r>
              <a:rPr lang="ru-RU" sz="1000" dirty="0" smtClean="0"/>
              <a:t> №  96 от  09.08.1983 г.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714494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Состоялось торжественное открытие нового санатория-профилактория для коксохимиков на 58 мест, который в отличие от старого  действовал круглый год</a:t>
            </a:r>
            <a:endParaRPr lang="en-US" sz="1200" dirty="0" smtClean="0"/>
          </a:p>
          <a:p>
            <a:pPr algn="r"/>
            <a:r>
              <a:rPr lang="ru-RU" sz="1000" dirty="0" smtClean="0"/>
              <a:t> 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 №  86 от  16.07.1983 г.</a:t>
            </a:r>
            <a:endParaRPr lang="ru-RU" sz="1000" dirty="0"/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5357818" y="4605204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следующая страница </a:t>
            </a:r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&gt;&gt;&gt;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1571604" y="4605204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&lt;&lt;&lt; </a:t>
            </a:r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предыдущая страница 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3571882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Почетное звание лучшего бригадира области присвоено бригадиру электрослесарей по ремонту приборов </a:t>
            </a:r>
            <a:r>
              <a:rPr lang="ru-RU" sz="1200" dirty="0" err="1" smtClean="0"/>
              <a:t>КИПиАпроизводства</a:t>
            </a:r>
            <a:r>
              <a:rPr lang="ru-RU" sz="1200" dirty="0" smtClean="0"/>
              <a:t> пентаэритрита химического завода Виктору Юрьевичу Сокольскому</a:t>
            </a:r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 «Уральский шахтер» </a:t>
            </a:r>
          </a:p>
          <a:p>
            <a:pPr algn="r"/>
            <a:r>
              <a:rPr lang="ru-RU" sz="1000" dirty="0" smtClean="0"/>
              <a:t>№  53 от  01.05.1983 г.</a:t>
            </a:r>
          </a:p>
        </p:txBody>
      </p:sp>
      <p:pic>
        <p:nvPicPr>
          <p:cNvPr id="11" name="Рисунок 10" descr="w450h4001385925290Camer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8148" y="2676529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3999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661312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428874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Михаил </a:t>
            </a:r>
            <a:r>
              <a:rPr lang="ru-RU" sz="1200" dirty="0" err="1" smtClean="0"/>
              <a:t>Бозин</a:t>
            </a:r>
            <a:r>
              <a:rPr lang="ru-RU" sz="1200" dirty="0" smtClean="0"/>
              <a:t> стал серебряным призером в специальном слаломе  чемпионата Российского совета ДСО (Добровольного спортивного общества) «Труд» среди юношей старшего возраста</a:t>
            </a:r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 </a:t>
            </a:r>
          </a:p>
          <a:p>
            <a:pPr algn="r"/>
            <a:r>
              <a:rPr lang="ru-RU" sz="1000" dirty="0" smtClean="0"/>
              <a:t>№ 13 от  29.01.1983 г.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июне в </a:t>
            </a:r>
            <a:r>
              <a:rPr lang="ru-RU" sz="1200" dirty="0" err="1" smtClean="0"/>
              <a:t>Губахе</a:t>
            </a:r>
            <a:r>
              <a:rPr lang="ru-RU" sz="1200" dirty="0" smtClean="0"/>
              <a:t> состоялись гастроли Пермского драматического театра в </a:t>
            </a:r>
            <a:r>
              <a:rPr lang="ru-RU" sz="1200" dirty="0" err="1" smtClean="0"/>
              <a:t>Губахе</a:t>
            </a:r>
            <a:r>
              <a:rPr lang="ru-RU" sz="1200" dirty="0" smtClean="0"/>
              <a:t> со спектаклями «Ретро» и «Наваждение»</a:t>
            </a:r>
          </a:p>
          <a:p>
            <a:pPr algn="r"/>
            <a:r>
              <a:rPr lang="ru-RU" sz="1000" dirty="0" smtClean="0"/>
              <a:t>Ф.43.Оп.1.Д.100 «Уральский шахтер» </a:t>
            </a:r>
          </a:p>
          <a:p>
            <a:pPr algn="r"/>
            <a:r>
              <a:rPr lang="ru-RU" sz="1000" dirty="0" smtClean="0"/>
              <a:t>№ 75 от  23.06.1983 г.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71618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Состоялись встречи с автором «</a:t>
            </a:r>
            <a:r>
              <a:rPr lang="ru-RU" sz="1200" dirty="0" err="1" smtClean="0"/>
              <a:t>Капризки</a:t>
            </a:r>
            <a:r>
              <a:rPr lang="ru-RU" sz="1200" dirty="0" smtClean="0"/>
              <a:t>»  Воробьевым Владимиром Ивановичем в центральной библиотеке и школах города</a:t>
            </a:r>
          </a:p>
          <a:p>
            <a:pPr algn="r"/>
            <a:r>
              <a:rPr lang="ru-RU" sz="1000" dirty="0" smtClean="0"/>
              <a:t>Ф.43.Оп.1.Д.100 «Уральский шахтер»</a:t>
            </a:r>
          </a:p>
          <a:p>
            <a:pPr algn="r"/>
            <a:r>
              <a:rPr lang="ru-RU" sz="1000" dirty="0" smtClean="0"/>
              <a:t> № 22 от  19.02.1983 г.</a:t>
            </a:r>
            <a:endParaRPr lang="ru-RU" sz="1000" dirty="0"/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5357818" y="4643452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следующая страница </a:t>
            </a:r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&gt;&gt;&gt;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1571604" y="4643452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&lt;&lt;&lt; </a:t>
            </a:r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предыдущая страница 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3286130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честь 60-летия образования СССР вручены свидетельства и знаки «Ударник </a:t>
            </a:r>
            <a:r>
              <a:rPr lang="en-US" sz="1200" dirty="0" smtClean="0"/>
              <a:t>XI</a:t>
            </a:r>
            <a:r>
              <a:rPr lang="ru-RU" sz="1200" dirty="0" smtClean="0"/>
              <a:t>-</a:t>
            </a:r>
            <a:r>
              <a:rPr lang="ru-RU" sz="1200" dirty="0" err="1" smtClean="0"/>
              <a:t>й</a:t>
            </a:r>
            <a:r>
              <a:rPr lang="ru-RU" sz="1200" dirty="0" smtClean="0"/>
              <a:t> пятилетки» водителям грузовых автомашин В.Е.Скоробогатову, </a:t>
            </a:r>
            <a:r>
              <a:rPr lang="ru-RU" sz="1200" dirty="0" err="1" smtClean="0"/>
              <a:t>И.С.Червякову</a:t>
            </a:r>
            <a:r>
              <a:rPr lang="ru-RU" sz="1200" dirty="0" smtClean="0"/>
              <a:t>, Д.Ф.Пешехонову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 </a:t>
            </a:r>
          </a:p>
          <a:p>
            <a:pPr algn="r"/>
            <a:r>
              <a:rPr lang="ru-RU" sz="1000" dirty="0" smtClean="0"/>
              <a:t>№ 1 от  01.01.1983 г.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3999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643452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214560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На </a:t>
            </a:r>
            <a:r>
              <a:rPr lang="ru-RU" sz="1200" dirty="0" err="1" smtClean="0"/>
              <a:t>Любимовской</a:t>
            </a:r>
            <a:r>
              <a:rPr lang="ru-RU" sz="1200" dirty="0" smtClean="0"/>
              <a:t> горе коксохимическим заводом построен </a:t>
            </a:r>
            <a:r>
              <a:rPr lang="ru-RU" sz="1200" dirty="0" err="1" smtClean="0"/>
              <a:t>свинокомплекс</a:t>
            </a:r>
            <a:r>
              <a:rPr lang="ru-RU" sz="1200" dirty="0" smtClean="0"/>
              <a:t> на 400 голов</a:t>
            </a:r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 № 4 от  04.01.1983 г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Построен </a:t>
            </a:r>
            <a:r>
              <a:rPr lang="ru-RU" sz="1200" dirty="0" err="1" smtClean="0"/>
              <a:t>автогараж</a:t>
            </a:r>
            <a:r>
              <a:rPr lang="ru-RU" sz="1200" dirty="0" smtClean="0"/>
              <a:t> для АТБ (автобазы)  № 5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 №  1 от  01.01.1983 г.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357304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Звания «Почетный металлург» удостоен машинист </a:t>
            </a:r>
            <a:r>
              <a:rPr lang="ru-RU" sz="1200" dirty="0" err="1" smtClean="0"/>
              <a:t>двересъемной</a:t>
            </a:r>
            <a:r>
              <a:rPr lang="ru-RU" sz="1200" dirty="0" smtClean="0"/>
              <a:t> машины коксохимического завода Валентин Мирошниченко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 № 1 от  01.01.1983 г.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571604" y="4643452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&lt;&lt;&lt; </a:t>
            </a:r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предыдущая страница 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2928940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</a:t>
            </a:r>
            <a:r>
              <a:rPr lang="ru-RU" sz="1200" dirty="0" err="1" smtClean="0"/>
              <a:t>Губахинском</a:t>
            </a:r>
            <a:r>
              <a:rPr lang="ru-RU" sz="1200" dirty="0" smtClean="0"/>
              <a:t> Доме пионеров открыта комната – музей  пионерской славы</a:t>
            </a:r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 </a:t>
            </a:r>
            <a:endParaRPr lang="en-US" sz="1000" dirty="0" smtClean="0"/>
          </a:p>
          <a:p>
            <a:pPr algn="r"/>
            <a:r>
              <a:rPr lang="ru-RU" sz="1000" dirty="0" smtClean="0"/>
              <a:t>№10 от  22.01.1983 г.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40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071684"/>
            <a:ext cx="7143800" cy="10001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Коллектив ювелирного цеха завода «Смена» начал выпускать олимпийские сувениры: стилизованная статуэтка девушки «Хозяйка Олимпиады», а также стела из яшмы с чеканным мельхиоровым барельефом гимнасток на подставке из </a:t>
            </a:r>
            <a:r>
              <a:rPr lang="ru-RU" sz="1200" dirty="0" err="1" smtClean="0"/>
              <a:t>офиокальцита</a:t>
            </a:r>
            <a:r>
              <a:rPr lang="ru-RU" sz="1200" dirty="0" smtClean="0"/>
              <a:t>. 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Д.84.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20 от 11.02.1978 г. 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</a:t>
            </a:r>
            <a:r>
              <a:rPr lang="ru-RU" sz="1200" dirty="0" err="1" smtClean="0"/>
              <a:t>Губахе</a:t>
            </a:r>
            <a:r>
              <a:rPr lang="ru-RU" sz="1200" dirty="0" smtClean="0"/>
              <a:t> состоялось торжественное открытие юношеского первенства СССР по биатлону 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Д.84.«Уральский шахтер»</a:t>
            </a:r>
          </a:p>
          <a:p>
            <a:pPr algn="r"/>
            <a:r>
              <a:rPr lang="ru-RU" sz="1000" dirty="0" smtClean="0"/>
              <a:t>№ 37 от 25.03.1978 г.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357304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Открылась прачечная «Лотос» 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 171. Л.67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34 от 15.03.2003 г.</a:t>
            </a:r>
            <a:endParaRPr lang="ru-RU" sz="1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4073"/>
            <a:ext cx="9144000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071684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Были запущены в эксплуатацию первые </a:t>
            </a:r>
            <a:r>
              <a:rPr lang="ru-RU" sz="1200" dirty="0" err="1" smtClean="0"/>
              <a:t>Губахинские</a:t>
            </a:r>
            <a:r>
              <a:rPr lang="ru-RU" sz="1200" dirty="0" smtClean="0"/>
              <a:t> теплицы 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 171. Л.167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84 от 10.07.2003 г.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1973 году Химзавод  начал выпускать  карбамидоформальдегидные смолы. </a:t>
            </a:r>
            <a:endParaRPr lang="en-US" sz="1200" dirty="0" smtClean="0"/>
          </a:p>
          <a:p>
            <a:pPr algn="r"/>
            <a:r>
              <a:rPr lang="ru-RU" sz="1000" dirty="0" smtClean="0"/>
              <a:t>Историческая  справка </a:t>
            </a:r>
          </a:p>
          <a:p>
            <a:pPr algn="r"/>
            <a:r>
              <a:rPr lang="ru-RU" sz="1000" dirty="0" smtClean="0"/>
              <a:t>ООО  «</a:t>
            </a:r>
            <a:r>
              <a:rPr lang="ru-RU" sz="1000" dirty="0" err="1" smtClean="0"/>
              <a:t>Метафракс</a:t>
            </a:r>
            <a:r>
              <a:rPr lang="ru-RU" sz="1000" dirty="0" smtClean="0"/>
              <a:t>»</a:t>
            </a:r>
            <a:r>
              <a:rPr lang="en-US" sz="1000" dirty="0" smtClean="0"/>
              <a:t> </a:t>
            </a:r>
            <a:r>
              <a:rPr lang="ru-RU" sz="1000" dirty="0" smtClean="0"/>
              <a:t>Ф.45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357304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err="1" smtClean="0"/>
              <a:t>Губахинским</a:t>
            </a:r>
            <a:r>
              <a:rPr lang="ru-RU" sz="1200" dirty="0" smtClean="0"/>
              <a:t> </a:t>
            </a:r>
            <a:r>
              <a:rPr lang="ru-RU" sz="1200" dirty="0" err="1" smtClean="0"/>
              <a:t>горэлектросетям</a:t>
            </a:r>
            <a:r>
              <a:rPr lang="ru-RU" sz="1200" dirty="0" smtClean="0"/>
              <a:t>  45 лет.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Ф.43.Оп.1.Д.154.Л.210.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106 от 12.09.1998 г.</a:t>
            </a:r>
            <a:endParaRPr lang="ru-RU" sz="1000" dirty="0"/>
          </a:p>
        </p:txBody>
      </p:sp>
      <p:pic>
        <p:nvPicPr>
          <p:cNvPr id="9" name="Рисунок 8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676265"/>
            <a:ext cx="609601" cy="609601"/>
          </a:xfrm>
          <a:prstGeom prst="rect">
            <a:avLst/>
          </a:prstGeom>
        </p:spPr>
      </p:pic>
      <p:pic>
        <p:nvPicPr>
          <p:cNvPr id="10" name="Рисунок 9" descr="w450h4001385925290Camer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2105025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4073"/>
            <a:ext cx="9144000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143122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Вручен орден «Мать-героиня» и Почетная грамота Президиума Верховного Совета СССР матери-героине Анастасии Ивановне Петровской, воспитавшей 10 детей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 №  149 от  21.12.1968 г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1968 году </a:t>
            </a:r>
            <a:r>
              <a:rPr lang="ru-RU" sz="1200" dirty="0" err="1" smtClean="0"/>
              <a:t>Вивенский</a:t>
            </a:r>
            <a:r>
              <a:rPr lang="ru-RU" sz="1200" dirty="0" smtClean="0"/>
              <a:t> леспромхоз комбината «</a:t>
            </a:r>
            <a:r>
              <a:rPr lang="ru-RU" sz="1200" dirty="0" err="1" smtClean="0"/>
              <a:t>Уралзападолес</a:t>
            </a:r>
            <a:r>
              <a:rPr lang="ru-RU" sz="1200" dirty="0" smtClean="0"/>
              <a:t>»  объединен с организацией  «</a:t>
            </a:r>
            <a:r>
              <a:rPr lang="ru-RU" sz="1200" dirty="0" err="1" smtClean="0"/>
              <a:t>Пермлеспром</a:t>
            </a:r>
            <a:r>
              <a:rPr lang="ru-RU" sz="1200" dirty="0" smtClean="0"/>
              <a:t>». </a:t>
            </a:r>
            <a:endParaRPr lang="en-US" sz="1200" dirty="0" smtClean="0"/>
          </a:p>
          <a:p>
            <a:pPr algn="r"/>
            <a:r>
              <a:rPr lang="ru-RU" sz="1000" dirty="0" smtClean="0"/>
              <a:t>Предисловие к описи </a:t>
            </a:r>
            <a:r>
              <a:rPr lang="en-US" sz="1000" dirty="0" smtClean="0"/>
              <a:t> </a:t>
            </a:r>
            <a:r>
              <a:rPr lang="ru-RU" sz="1000" dirty="0" smtClean="0"/>
              <a:t>Ф.42. Оп.1. Л.2.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428742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1968 году шахте «Центральная» передана шахта им. Урицкого. </a:t>
            </a:r>
            <a:endParaRPr lang="en-US" sz="1200" dirty="0" smtClean="0"/>
          </a:p>
          <a:p>
            <a:pPr algn="r"/>
            <a:r>
              <a:rPr lang="ru-RU" sz="1000" dirty="0" smtClean="0"/>
              <a:t>Историческая справка </a:t>
            </a:r>
            <a:endParaRPr lang="en-US" sz="1000" dirty="0" smtClean="0"/>
          </a:p>
          <a:p>
            <a:pPr algn="r"/>
            <a:r>
              <a:rPr lang="ru-RU" sz="1000" dirty="0" smtClean="0"/>
              <a:t>к описи фонда № 41 шахты «Центральная» </a:t>
            </a:r>
            <a:r>
              <a:rPr lang="en-US" sz="1000" dirty="0" smtClean="0"/>
              <a:t> </a:t>
            </a:r>
            <a:r>
              <a:rPr lang="ru-RU" sz="1000" dirty="0" smtClean="0"/>
              <a:t>Ф.41. Оп.1. Л.3.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000378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поселке Углеуральском вступил в строй плавательный бассейн «Пингвин»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 №  119 от  08.10.1968 г. 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3714758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Городской отдел народного образования и ГК ВЛКСМ открыли в городе педагогический класс по подготовке старших пионерских вожатых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 </a:t>
            </a:r>
          </a:p>
          <a:p>
            <a:pPr algn="r"/>
            <a:r>
              <a:rPr lang="ru-RU" sz="1000" dirty="0" smtClean="0"/>
              <a:t>№  96 от  15.08.1968 г. </a:t>
            </a:r>
            <a:endParaRPr lang="ru-RU" sz="1000" dirty="0"/>
          </a:p>
        </p:txBody>
      </p:sp>
      <p:sp>
        <p:nvSpPr>
          <p:cNvPr id="11" name="Прямоугольник 10">
            <a:hlinkClick r:id="rId4" action="ppaction://hlinksldjump"/>
          </p:cNvPr>
          <p:cNvSpPr/>
          <p:nvPr/>
        </p:nvSpPr>
        <p:spPr>
          <a:xfrm>
            <a:off x="5357818" y="4572014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следующая страница </a:t>
            </a:r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&gt;&gt;&gt;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pic>
        <p:nvPicPr>
          <p:cNvPr id="12" name="Рисунок 11" descr="w450h4001385925290Camer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8148" y="2962281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4073"/>
            <a:ext cx="9144000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643188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школе имени Крупской была проведена конференция отцов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 №  51  от  30.04.1968 г.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Коллектив хлебозавода № 1 </a:t>
            </a:r>
            <a:r>
              <a:rPr lang="ru-RU" sz="1200" dirty="0" err="1" smtClean="0"/>
              <a:t>Губахинского</a:t>
            </a:r>
            <a:r>
              <a:rPr lang="ru-RU" sz="1200" dirty="0" smtClean="0"/>
              <a:t> </a:t>
            </a:r>
            <a:r>
              <a:rPr lang="ru-RU" sz="1200" dirty="0" err="1" smtClean="0"/>
              <a:t>хлебокомбината</a:t>
            </a:r>
            <a:r>
              <a:rPr lang="ru-RU" sz="1200" dirty="0" smtClean="0"/>
              <a:t> освоил и внедрил новый вид продукции «квасное тесто», из которого в домашних условиях можно приготовить квас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 </a:t>
            </a:r>
          </a:p>
          <a:p>
            <a:pPr algn="r"/>
            <a:r>
              <a:rPr lang="ru-RU" sz="1000" dirty="0" smtClean="0"/>
              <a:t>№  79 от  06.07.1968 г.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71618"/>
            <a:ext cx="7143800" cy="928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Юбилей парка. В этом году парку культуры и отдыха имени Ю. Гагарина исполняется 50 лет</a:t>
            </a:r>
          </a:p>
          <a:p>
            <a:r>
              <a:rPr lang="ru-RU" sz="1200" dirty="0" smtClean="0"/>
              <a:t>Состоялся массовый воскресник по закладке сада в честь увековечивания памяти первооткрывателя космоса Ю.А.Гагарина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 </a:t>
            </a:r>
          </a:p>
          <a:p>
            <a:pPr algn="r"/>
            <a:r>
              <a:rPr lang="ru-RU" sz="1000" dirty="0" smtClean="0"/>
              <a:t>№  58  от  18.05.1968 г.</a:t>
            </a:r>
            <a:endParaRPr lang="ru-RU" sz="1000" dirty="0"/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1571604" y="4572014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&lt;&lt;&lt; </a:t>
            </a:r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предыдущая страница 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pic>
        <p:nvPicPr>
          <p:cNvPr id="9" name="Рисунок 8" descr="w450h4001385925290Camer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8148" y="1676397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857238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</a:t>
            </a:r>
            <a:r>
              <a:rPr lang="ru-RU" sz="1200" dirty="0" err="1" smtClean="0"/>
              <a:t>Губахе</a:t>
            </a:r>
            <a:r>
              <a:rPr lang="ru-RU" sz="1200" dirty="0" smtClean="0"/>
              <a:t> открылся комплекс «Серебряная мечта» с боулингом </a:t>
            </a:r>
          </a:p>
          <a:p>
            <a:pPr algn="r"/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132 от 09.11.2013 г.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0034" y="1643056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На юношеском турнире,  проходящем в Дублине,  (Ирландия) Арсений Смирнов стал чемпионом Европы по боксу в весовой категории до 48 кг</a:t>
            </a:r>
          </a:p>
          <a:p>
            <a:pPr algn="r"/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92 от 08.08.2013 г.</a:t>
            </a:r>
            <a:endParaRPr lang="ru-RU" sz="1000" b="1" dirty="0" smtClean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2500312"/>
            <a:ext cx="7143800" cy="857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день пограничника в сквере у «Хмелевского мостика» состоялось торжественное открытие архитектурной группы – камня с памятной табличкой и пограничного столба</a:t>
            </a:r>
            <a:endParaRPr lang="ru-RU" sz="1000" dirty="0" smtClean="0"/>
          </a:p>
          <a:p>
            <a:pPr algn="r"/>
            <a:r>
              <a:rPr lang="ru-RU" sz="1000" dirty="0" smtClean="0"/>
              <a:t>Ф.43.Оп.1.Д.194.Л.464.</a:t>
            </a:r>
          </a:p>
          <a:p>
            <a:pPr algn="r"/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110 от 04.10.2008 г</a:t>
            </a:r>
            <a:endParaRPr lang="ru-RU" sz="1000" b="1" dirty="0" smtClean="0"/>
          </a:p>
        </p:txBody>
      </p:sp>
      <p:pic>
        <p:nvPicPr>
          <p:cNvPr id="13" name="Рисунок 12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2605091"/>
            <a:ext cx="609601" cy="609601"/>
          </a:xfrm>
          <a:prstGeom prst="rect">
            <a:avLst/>
          </a:prstGeom>
        </p:spPr>
      </p:pic>
      <p:pic>
        <p:nvPicPr>
          <p:cNvPr id="14" name="Рисунок 13" descr="w450h4001385925290Camer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890579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4073"/>
            <a:ext cx="9144000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1928808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По решению сессии городского Совета депутатов трудящихся  с 3 по 13 мая проводится «Декада сада».</a:t>
            </a:r>
            <a:endParaRPr lang="en-US" sz="1200" dirty="0" smtClean="0"/>
          </a:p>
          <a:p>
            <a:pPr algn="r"/>
            <a:r>
              <a:rPr lang="ru-RU" sz="1200" dirty="0" smtClean="0"/>
              <a:t> </a:t>
            </a:r>
            <a:r>
              <a:rPr lang="ru-RU" sz="1000" dirty="0" smtClean="0"/>
              <a:t>Ф.43.Оп.1.Д.48.</a:t>
            </a:r>
            <a:r>
              <a:rPr lang="en-US" sz="1000" dirty="0" smtClean="0"/>
              <a:t> </a:t>
            </a:r>
            <a:r>
              <a:rPr lang="ru-RU" sz="1000" dirty="0" smtClean="0"/>
              <a:t>«Губахинский рабочий»</a:t>
            </a:r>
          </a:p>
          <a:p>
            <a:pPr algn="r"/>
            <a:r>
              <a:rPr lang="ru-RU" sz="1000" dirty="0" smtClean="0"/>
              <a:t>№ 53 от 05.05.1963 г. 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Был образован Губахинский городской Совет Всероссийского общества охраны природы </a:t>
            </a:r>
            <a:endParaRPr lang="en-US" sz="1200" dirty="0" smtClean="0"/>
          </a:p>
          <a:p>
            <a:pPr algn="r"/>
            <a:r>
              <a:rPr lang="ru-RU" sz="1000" dirty="0" smtClean="0"/>
              <a:t>Ф. 53. Предисловие к описи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285866"/>
            <a:ext cx="7143800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Открыта восьмилетняя школа № 20 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 171. Л.278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140 от 15.11.2003 г. 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643188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55 лет  детской  музыкальной школе  № 2</a:t>
            </a:r>
            <a:endParaRPr lang="en-US" sz="1200" dirty="0" smtClean="0"/>
          </a:p>
          <a:p>
            <a:pPr algn="r"/>
            <a:r>
              <a:rPr lang="ru-RU" sz="1200" dirty="0" smtClean="0"/>
              <a:t> </a:t>
            </a:r>
            <a:r>
              <a:rPr lang="ru-RU" sz="1000" dirty="0" smtClean="0"/>
              <a:t>Ф.43.Оп.1.Д.194.Л.73.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20 от 21.02.2008 г.</a:t>
            </a:r>
            <a:endParaRPr lang="ru-RU" sz="1000" dirty="0"/>
          </a:p>
        </p:txBody>
      </p:sp>
      <p:pic>
        <p:nvPicPr>
          <p:cNvPr id="10" name="Рисунок 9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2605091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4073"/>
            <a:ext cx="9144000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60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357436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Главный инженер </a:t>
            </a:r>
            <a:r>
              <a:rPr lang="ru-RU" sz="1200" dirty="0" err="1" smtClean="0"/>
              <a:t>Губахинского</a:t>
            </a:r>
            <a:r>
              <a:rPr lang="ru-RU" sz="1200" dirty="0" smtClean="0"/>
              <a:t> коксохимического завода Борис Михайлович Соколов первый приобрел телевизор «Рекорд»  в городе </a:t>
            </a:r>
            <a:r>
              <a:rPr lang="ru-RU" sz="1200" dirty="0" err="1" smtClean="0"/>
              <a:t>Губахе</a:t>
            </a:r>
            <a:endParaRPr lang="en-US" sz="1200" dirty="0" smtClean="0"/>
          </a:p>
          <a:p>
            <a:pPr algn="r"/>
            <a:r>
              <a:rPr lang="ru-RU" sz="1200" dirty="0" smtClean="0"/>
              <a:t>Ф.43. Оп.1. Д. 33. Л.164 об.</a:t>
            </a:r>
            <a:r>
              <a:rPr lang="en-US" sz="1200" dirty="0" smtClean="0"/>
              <a:t> </a:t>
            </a:r>
            <a:r>
              <a:rPr lang="ru-RU" sz="1200" dirty="0" smtClean="0"/>
              <a:t>«Уральский шахтер»</a:t>
            </a:r>
          </a:p>
          <a:p>
            <a:pPr algn="r"/>
            <a:r>
              <a:rPr lang="ru-RU" sz="1200" dirty="0" smtClean="0"/>
              <a:t>№ 82 от 13.07.1958 г. </a:t>
            </a:r>
            <a:endParaRPr lang="ru-RU" sz="1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средней школе №1 состоялась встреча учащихся с бывшим учеником школы Героем Советского Союза Иваном Александровичем </a:t>
            </a:r>
            <a:r>
              <a:rPr lang="ru-RU" sz="1200" dirty="0" err="1" smtClean="0"/>
              <a:t>Кандауровым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Д.33. Л.228 об.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114 от 26.09.1958 г.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00180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На проспекте Сталина в Новом городе ОРС </a:t>
            </a:r>
            <a:r>
              <a:rPr lang="ru-RU" sz="1200" dirty="0" err="1" smtClean="0"/>
              <a:t>коксохимзавода</a:t>
            </a:r>
            <a:r>
              <a:rPr lang="ru-RU" sz="1200" dirty="0" smtClean="0"/>
              <a:t> открыл столовую – ресторан с обеденным залом  на 150 мест 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Д.33. Л.184 об. 212 об.  «Уральский шахтер»</a:t>
            </a:r>
          </a:p>
          <a:p>
            <a:pPr algn="r"/>
            <a:r>
              <a:rPr lang="ru-RU" sz="1000" dirty="0" smtClean="0"/>
              <a:t>№ 92 от 06.08.1958 г. 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286130"/>
            <a:ext cx="7143800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апреле 1958 года к шахте «Центральная» присоединена шахта им. Серова.</a:t>
            </a:r>
            <a:endParaRPr lang="en-US" sz="1200" dirty="0" smtClean="0"/>
          </a:p>
          <a:p>
            <a:pPr algn="r"/>
            <a:r>
              <a:rPr lang="ru-RU" sz="1000" dirty="0" smtClean="0"/>
              <a:t>Историческая справка к описи фонда № 41 </a:t>
            </a:r>
            <a:endParaRPr lang="en-US" sz="1000" dirty="0" smtClean="0"/>
          </a:p>
          <a:p>
            <a:pPr algn="r"/>
            <a:r>
              <a:rPr lang="ru-RU" sz="1000" dirty="0" smtClean="0"/>
              <a:t>шахты «Центральная» </a:t>
            </a:r>
            <a:r>
              <a:rPr lang="en-US" sz="1000" dirty="0" smtClean="0"/>
              <a:t> </a:t>
            </a:r>
            <a:r>
              <a:rPr lang="ru-RU" sz="1000" dirty="0" smtClean="0"/>
              <a:t>Ф.41. Оп.1. Л.3.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3929072"/>
            <a:ext cx="7143800" cy="3571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Создана </a:t>
            </a:r>
            <a:r>
              <a:rPr lang="ru-RU" sz="1200" dirty="0" err="1" smtClean="0"/>
              <a:t>Губахинская</a:t>
            </a:r>
            <a:r>
              <a:rPr lang="ru-RU" sz="1200" dirty="0" smtClean="0"/>
              <a:t> городская организация общества «Знание»</a:t>
            </a:r>
            <a:endParaRPr lang="en-US" sz="1200" dirty="0" smtClean="0"/>
          </a:p>
          <a:p>
            <a:pPr algn="r"/>
            <a:r>
              <a:rPr lang="ru-RU" sz="1000" dirty="0" smtClean="0"/>
              <a:t>Ф.65. Предисловие к описи</a:t>
            </a:r>
            <a:endParaRPr lang="ru-RU" sz="1000" dirty="0"/>
          </a:p>
        </p:txBody>
      </p:sp>
      <p:pic>
        <p:nvPicPr>
          <p:cNvPr id="11" name="Рисунок 10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3214692"/>
            <a:ext cx="609601" cy="609601"/>
          </a:xfrm>
          <a:prstGeom prst="rect">
            <a:avLst/>
          </a:prstGeom>
        </p:spPr>
      </p:pic>
      <p:pic>
        <p:nvPicPr>
          <p:cNvPr id="12" name="Рисунок 11" descr="w450h4001385925290Camer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1533521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4073"/>
            <a:ext cx="9144000" cy="5617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143122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Было  образовано автотранспортное предприятие –</a:t>
            </a:r>
            <a:r>
              <a:rPr lang="en-US" sz="1200" dirty="0" smtClean="0"/>
              <a:t> </a:t>
            </a:r>
            <a:r>
              <a:rPr lang="ru-RU" sz="1200" dirty="0" err="1" smtClean="0"/>
              <a:t>Губахинское</a:t>
            </a:r>
            <a:r>
              <a:rPr lang="ru-RU" sz="1200" dirty="0" smtClean="0"/>
              <a:t>  АТП</a:t>
            </a:r>
            <a:endParaRPr lang="en-US" sz="1200" dirty="0" smtClean="0"/>
          </a:p>
          <a:p>
            <a:pPr algn="r"/>
            <a:r>
              <a:rPr lang="ru-RU" sz="1200" dirty="0" smtClean="0"/>
              <a:t>Ф.43. Оп.1. Д. 171. Л.110</a:t>
            </a:r>
            <a:r>
              <a:rPr lang="en-US" sz="1200" dirty="0" smtClean="0"/>
              <a:t> </a:t>
            </a:r>
            <a:r>
              <a:rPr lang="ru-RU" sz="1200" dirty="0" smtClean="0"/>
              <a:t>«Уральский шахтер»</a:t>
            </a:r>
          </a:p>
          <a:p>
            <a:pPr algn="r"/>
            <a:r>
              <a:rPr lang="ru-RU" sz="1200" dirty="0" smtClean="0"/>
              <a:t>№ 55 от 26.04.2003 г.</a:t>
            </a:r>
            <a:endParaRPr lang="ru-RU" sz="1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Автотранспортное предприятие </a:t>
            </a:r>
            <a:r>
              <a:rPr lang="ru-RU" sz="1200" dirty="0" err="1" smtClean="0"/>
              <a:t>Губахинское</a:t>
            </a:r>
            <a:r>
              <a:rPr lang="ru-RU" sz="1200" dirty="0" smtClean="0"/>
              <a:t> АТП получило два легковых автомобиля марки «Победа», которые в дальнейшем будут использованы как такси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 115. Л.167об.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84 от 09.07.1988 г.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71618"/>
            <a:ext cx="7143800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Открыта </a:t>
            </a:r>
            <a:r>
              <a:rPr lang="ru-RU" sz="1200" dirty="0" err="1" smtClean="0"/>
              <a:t>Губахинская</a:t>
            </a:r>
            <a:r>
              <a:rPr lang="ru-RU" sz="1200" dirty="0" smtClean="0"/>
              <a:t>  </a:t>
            </a:r>
            <a:r>
              <a:rPr lang="ru-RU" sz="1200" dirty="0" err="1" smtClean="0"/>
              <a:t>горномеханическая</a:t>
            </a:r>
            <a:r>
              <a:rPr lang="ru-RU" sz="1200" dirty="0" smtClean="0"/>
              <a:t> школа</a:t>
            </a:r>
            <a:endParaRPr lang="en-US" sz="1200" dirty="0" smtClean="0"/>
          </a:p>
          <a:p>
            <a:pPr algn="r"/>
            <a:r>
              <a:rPr lang="ru-RU" sz="1000" dirty="0" smtClean="0"/>
              <a:t>Ф.46. Предисловие к описи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928940"/>
            <a:ext cx="7143800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Школе № 15 – 65 лет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Ф.43.Оп.1.Д.194.Л.125.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34 от 29.03.2008 г.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3571882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65 лет школе рабочей молодежи № 4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 </a:t>
            </a:r>
            <a:endParaRPr lang="en-US" sz="1000" dirty="0" smtClean="0"/>
          </a:p>
          <a:p>
            <a:pPr algn="r"/>
            <a:r>
              <a:rPr lang="ru-RU" sz="1000" dirty="0" smtClean="0"/>
              <a:t>№19 от  12.02.1983 г.</a:t>
            </a:r>
            <a:endParaRPr lang="ru-RU" sz="1000" dirty="0"/>
          </a:p>
        </p:txBody>
      </p:sp>
      <p:pic>
        <p:nvPicPr>
          <p:cNvPr id="11" name="Рисунок 10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2176463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5" y="-474073"/>
            <a:ext cx="9166755" cy="85465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70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000246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поселке Верхняя Губаха образовано строительное управление </a:t>
            </a:r>
            <a:r>
              <a:rPr lang="ru-RU" sz="1200" dirty="0" err="1" smtClean="0"/>
              <a:t>Губахинское</a:t>
            </a:r>
            <a:r>
              <a:rPr lang="ru-RU" sz="1200" dirty="0" smtClean="0"/>
              <a:t> СМУ-1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Д.115. Л.304, 305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151 от 15.12.1988 г. 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Была пущена в эксплуатацию </a:t>
            </a:r>
            <a:r>
              <a:rPr lang="ru-RU" sz="1200" dirty="0" err="1" smtClean="0"/>
              <a:t>Широковская</a:t>
            </a:r>
            <a:r>
              <a:rPr lang="ru-RU" sz="1200" dirty="0" smtClean="0"/>
              <a:t> ГЭС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 171. Л.313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156 от 20.12 .2003 г.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428742"/>
            <a:ext cx="7143800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С целью заготовки древесины был  организован  </a:t>
            </a:r>
            <a:r>
              <a:rPr lang="ru-RU" sz="1200" dirty="0" err="1" smtClean="0"/>
              <a:t>Вивенский</a:t>
            </a:r>
            <a:r>
              <a:rPr lang="ru-RU" sz="1200" dirty="0" smtClean="0"/>
              <a:t> леспромхоз</a:t>
            </a:r>
            <a:endParaRPr lang="en-US" sz="1200" dirty="0" smtClean="0"/>
          </a:p>
          <a:p>
            <a:pPr algn="r"/>
            <a:r>
              <a:rPr lang="ru-RU" sz="1000" dirty="0" smtClean="0"/>
              <a:t>Ф.42. Предисловие к описи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786064"/>
            <a:ext cx="7143800" cy="928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По решению областного управления трудовых резервов в бывшем городе Половинка была образована горнопромышленная школа № 72, для подготовки рабочих строительных специальностей, в связи с объединением строительных училищ № 9, № 5 с ГПШ- 72, образовано одно профтехучилище № 33. 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Д.84.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26 от 25.02.1978 г. </a:t>
            </a:r>
            <a:endParaRPr lang="ru-RU" sz="1000" dirty="0"/>
          </a:p>
        </p:txBody>
      </p:sp>
      <p:pic>
        <p:nvPicPr>
          <p:cNvPr id="11" name="Рисунок 10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2000246"/>
            <a:ext cx="609601" cy="609601"/>
          </a:xfrm>
          <a:prstGeom prst="rect">
            <a:avLst/>
          </a:prstGeom>
        </p:spPr>
      </p:pic>
      <p:pic>
        <p:nvPicPr>
          <p:cNvPr id="12" name="Рисунок 11" descr="w450h4001385925290Camer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714362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646"/>
            <a:ext cx="9144000" cy="61087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143122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8 апреля Губаха отмечает юбилей со дня образования </a:t>
            </a:r>
            <a:r>
              <a:rPr lang="ru-RU" sz="1200" dirty="0" err="1" smtClean="0"/>
              <a:t>Губахинского</a:t>
            </a:r>
            <a:r>
              <a:rPr lang="ru-RU" sz="1200" dirty="0" smtClean="0"/>
              <a:t> городского военкомата.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Ф.43.Оп.1.Д.194.Л.161.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41 от15.04.2008 г. 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Был образован </a:t>
            </a:r>
            <a:r>
              <a:rPr lang="ru-RU" sz="1200" dirty="0" err="1" smtClean="0"/>
              <a:t>Половинковский</a:t>
            </a:r>
            <a:r>
              <a:rPr lang="ru-RU" sz="1200" dirty="0" smtClean="0"/>
              <a:t> районный промышленный комбинат </a:t>
            </a:r>
            <a:endParaRPr lang="en-US" sz="1200" dirty="0" smtClean="0"/>
          </a:p>
          <a:p>
            <a:pPr algn="r"/>
            <a:r>
              <a:rPr lang="ru-RU" sz="1000" dirty="0" smtClean="0"/>
              <a:t>Ф.7. Предисловие к описи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285866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Детский юношеский центр отмечает свой юбилей и по праву считается одним из старейших учреждений дополнительного образования.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Ф.43.Оп.1.Д.194.Л.528.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127 от 15.11.2008 г.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857502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Губахинский коксохимический завод был награжден  орденом Ленина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Ф.43.Оп.1.Д.48</a:t>
            </a:r>
            <a:r>
              <a:rPr lang="en-US" sz="1000" dirty="0" smtClean="0"/>
              <a:t> </a:t>
            </a:r>
            <a:r>
              <a:rPr lang="ru-RU" sz="1000" dirty="0" smtClean="0"/>
              <a:t>«Губахинский рабочий» </a:t>
            </a:r>
          </a:p>
          <a:p>
            <a:pPr algn="r"/>
            <a:r>
              <a:rPr lang="ru-RU" sz="1000" dirty="0" smtClean="0"/>
              <a:t>№ 48 от 21.04.1963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3571882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75-летний юбилей поселка Широковский 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Ф.43.Оп.1.Д.100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 </a:t>
            </a:r>
          </a:p>
          <a:p>
            <a:pPr algn="r"/>
            <a:r>
              <a:rPr lang="ru-RU" sz="1000" dirty="0" smtClean="0"/>
              <a:t>№ 21 от  17.02.1983 г.</a:t>
            </a:r>
            <a:endParaRPr lang="ru-RU" sz="1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5" y="-18"/>
            <a:ext cx="9166755" cy="61087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80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Был образован поселок Половинка </a:t>
            </a:r>
            <a:endParaRPr lang="en-US" sz="1200" dirty="0" smtClean="0"/>
          </a:p>
          <a:p>
            <a:pPr algn="r"/>
            <a:r>
              <a:rPr lang="ru-RU" sz="1000" dirty="0" smtClean="0"/>
              <a:t>Ф.9.  Предисловие к описи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428742"/>
            <a:ext cx="7143800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80 лет со дня рождения Мартынова Павла </a:t>
            </a:r>
            <a:r>
              <a:rPr lang="ru-RU" sz="1200" dirty="0" err="1" smtClean="0"/>
              <a:t>Никитыча</a:t>
            </a:r>
            <a:r>
              <a:rPr lang="ru-RU" sz="1200" dirty="0" smtClean="0"/>
              <a:t> – шахтера, награжденного орденом Славы </a:t>
            </a:r>
            <a:r>
              <a:rPr lang="en-US" sz="1200" dirty="0" smtClean="0"/>
              <a:t>III</a:t>
            </a:r>
            <a:r>
              <a:rPr lang="ru-RU" sz="1200" dirty="0" smtClean="0"/>
              <a:t> степени </a:t>
            </a:r>
            <a:endParaRPr lang="en-US" sz="1200" dirty="0" smtClean="0"/>
          </a:p>
          <a:p>
            <a:pPr algn="r"/>
            <a:r>
              <a:rPr lang="ru-RU" sz="1000" dirty="0" smtClean="0"/>
              <a:t>Ф.74. Предисловие к описи</a:t>
            </a:r>
            <a:endParaRPr lang="ru-RU" sz="1000" dirty="0"/>
          </a:p>
        </p:txBody>
      </p:sp>
      <p:pic>
        <p:nvPicPr>
          <p:cNvPr id="7" name="Рисунок 6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1357304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9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4" y="-18"/>
            <a:ext cx="9166753" cy="61087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1143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Был образован поселок Половинка Открыта Кржижановская школа фабрично-заводского обучения ФЗО № 2, готовившая рабочие кадры для </a:t>
            </a:r>
            <a:r>
              <a:rPr lang="ru-RU" sz="1200" dirty="0" err="1" smtClean="0"/>
              <a:t>коксохимзавода</a:t>
            </a:r>
            <a:r>
              <a:rPr lang="ru-RU" sz="1200" dirty="0" smtClean="0"/>
              <a:t> и </a:t>
            </a:r>
            <a:r>
              <a:rPr lang="ru-RU" sz="1200" dirty="0" err="1" smtClean="0"/>
              <a:t>Кизеловской</a:t>
            </a:r>
            <a:r>
              <a:rPr lang="ru-RU" sz="1200" dirty="0" smtClean="0"/>
              <a:t> ГРЭС, с 1941 РУ-13, с 2003 года Уральский химико-технологический колледж (УХТК) </a:t>
            </a:r>
            <a:endParaRPr lang="en-US" sz="1200" dirty="0" smtClean="0"/>
          </a:p>
          <a:p>
            <a:pPr algn="r"/>
            <a:r>
              <a:rPr lang="ru-RU" sz="1000" dirty="0" smtClean="0"/>
              <a:t>Ф.43. Оп.1. Д. 171. Л.256</a:t>
            </a:r>
            <a:r>
              <a:rPr lang="en-US" sz="1000" dirty="0" smtClean="0"/>
              <a:t> </a:t>
            </a:r>
            <a:r>
              <a:rPr lang="ru-RU" sz="1000" dirty="0" smtClean="0"/>
              <a:t>«Уральский шахтер»</a:t>
            </a:r>
          </a:p>
          <a:p>
            <a:pPr algn="r"/>
            <a:r>
              <a:rPr lang="ru-RU" sz="1000" dirty="0" smtClean="0"/>
              <a:t>№ 129 от 21.10.2003 г. </a:t>
            </a:r>
          </a:p>
          <a:p>
            <a:pPr algn="r"/>
            <a:r>
              <a:rPr lang="ru-RU" sz="1000" dirty="0" smtClean="0"/>
              <a:t>Ф.59. Дело фонда. Предисловие. Л. 3</a:t>
            </a:r>
            <a:endParaRPr lang="ru-RU" sz="1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4" y="-928712"/>
            <a:ext cx="9166753" cy="61087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90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90 лет назад родился </a:t>
            </a:r>
            <a:r>
              <a:rPr lang="ru-RU" sz="1200" dirty="0" err="1" smtClean="0"/>
              <a:t>Крутенко</a:t>
            </a:r>
            <a:r>
              <a:rPr lang="ru-RU" sz="1200" dirty="0" smtClean="0"/>
              <a:t> Михаил Иванович – рабочий </a:t>
            </a:r>
            <a:r>
              <a:rPr lang="ru-RU" sz="1200" dirty="0" err="1" smtClean="0"/>
              <a:t>коксохимзавода</a:t>
            </a:r>
            <a:r>
              <a:rPr lang="ru-RU" sz="1200" dirty="0" smtClean="0"/>
              <a:t>, рационализатор, награжденный орденом Ленина </a:t>
            </a:r>
            <a:endParaRPr lang="en-US" sz="1200" dirty="0" smtClean="0"/>
          </a:p>
          <a:p>
            <a:pPr algn="r"/>
            <a:r>
              <a:rPr lang="ru-RU" sz="1000" dirty="0" smtClean="0"/>
              <a:t>Ф.72. Предисловие к описи</a:t>
            </a:r>
            <a:endParaRPr lang="ru-RU" sz="1000" dirty="0"/>
          </a:p>
        </p:txBody>
      </p:sp>
      <p:pic>
        <p:nvPicPr>
          <p:cNvPr id="6" name="Рисунок 5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785800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4" y="-928712"/>
            <a:ext cx="9166752" cy="61087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95 лет со дня рождения Ершовой </a:t>
            </a:r>
            <a:r>
              <a:rPr lang="ru-RU" sz="1200" dirty="0" err="1" smtClean="0"/>
              <a:t>Алефтины</a:t>
            </a:r>
            <a:r>
              <a:rPr lang="ru-RU" sz="1200" dirty="0" smtClean="0"/>
              <a:t> Ефимовны – участницы Великой Отечественной войны, награжденной орденом Отечественной войны </a:t>
            </a:r>
            <a:r>
              <a:rPr lang="en-US" sz="1200" dirty="0" smtClean="0"/>
              <a:t>II</a:t>
            </a:r>
            <a:r>
              <a:rPr lang="ru-RU" sz="1200" dirty="0" smtClean="0"/>
              <a:t> степени, медалью «За победу над Японией» </a:t>
            </a:r>
            <a:endParaRPr lang="en-US" sz="1200" dirty="0" smtClean="0"/>
          </a:p>
          <a:p>
            <a:pPr algn="r"/>
            <a:r>
              <a:rPr lang="ru-RU" sz="1000" dirty="0" smtClean="0"/>
              <a:t>Ф.93..Предисловие к описи</a:t>
            </a:r>
            <a:endParaRPr lang="ru-RU" sz="1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571618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95 лет со дня рождения Шаровой Александры </a:t>
            </a:r>
            <a:r>
              <a:rPr lang="ru-RU" sz="1200" dirty="0" err="1" smtClean="0"/>
              <a:t>Елизаровны</a:t>
            </a:r>
            <a:r>
              <a:rPr lang="ru-RU" sz="1200" dirty="0" smtClean="0"/>
              <a:t> – участницы Великой Отечественной войны, награжденной медалями «За боевые заслуги», «За взятие Будапешта», «За освобождение Праги» </a:t>
            </a:r>
            <a:endParaRPr lang="en-US" sz="1200" dirty="0" smtClean="0"/>
          </a:p>
          <a:p>
            <a:pPr algn="r"/>
            <a:r>
              <a:rPr lang="ru-RU" sz="1000" dirty="0" smtClean="0"/>
              <a:t>Ф.91. Предисловие к описи</a:t>
            </a:r>
            <a:endParaRPr lang="ru-RU" sz="1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428874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95 лет со дня рождения Яшиной Клавдии Сергеевны –  участницы Великой Отечественной войны, награжденной орденом Красной Звезды </a:t>
            </a:r>
            <a:endParaRPr lang="en-US" sz="1200" dirty="0" smtClean="0"/>
          </a:p>
          <a:p>
            <a:pPr algn="r"/>
            <a:r>
              <a:rPr lang="ru-RU" sz="1000" dirty="0" smtClean="0"/>
              <a:t>Ф.88 .Предисловие к описи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3286130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95 лет со дня рождения Пугачевой Антонины Даниловны – заслуженного учителя РСФСР, участницы Великой Отечественной войны</a:t>
            </a:r>
            <a:endParaRPr lang="en-US" sz="1200" dirty="0" smtClean="0"/>
          </a:p>
          <a:p>
            <a:pPr algn="r"/>
            <a:r>
              <a:rPr lang="ru-RU" sz="1000" dirty="0" smtClean="0"/>
              <a:t>Ф.8</a:t>
            </a:r>
            <a:r>
              <a:rPr lang="en-US" sz="1000" dirty="0" smtClean="0"/>
              <a:t>7</a:t>
            </a:r>
            <a:r>
              <a:rPr lang="ru-RU" sz="1000" dirty="0" smtClean="0"/>
              <a:t> .Предисловие к описи</a:t>
            </a:r>
            <a:endParaRPr lang="ru-RU" sz="1000" dirty="0"/>
          </a:p>
        </p:txBody>
      </p:sp>
      <p:pic>
        <p:nvPicPr>
          <p:cNvPr id="9" name="Рисунок 8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785800"/>
            <a:ext cx="609601" cy="609601"/>
          </a:xfrm>
          <a:prstGeom prst="rect">
            <a:avLst/>
          </a:prstGeom>
        </p:spPr>
      </p:pic>
      <p:pic>
        <p:nvPicPr>
          <p:cNvPr id="10" name="Рисунок 9" descr="w450h4001385925290Camer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3319471"/>
            <a:ext cx="609601" cy="609601"/>
          </a:xfrm>
          <a:prstGeom prst="rect">
            <a:avLst/>
          </a:prstGeom>
        </p:spPr>
      </p:pic>
      <p:pic>
        <p:nvPicPr>
          <p:cNvPr id="12" name="Рисунок 11" descr="w450h4001385925290Camer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1604959"/>
            <a:ext cx="609601" cy="609601"/>
          </a:xfrm>
          <a:prstGeom prst="rect">
            <a:avLst/>
          </a:prstGeom>
        </p:spPr>
      </p:pic>
      <p:pic>
        <p:nvPicPr>
          <p:cNvPr id="13" name="Рисунок 12" descr="w450h4001385925290Camera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2500312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9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4" y="-285770"/>
            <a:ext cx="9166752" cy="54658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100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100 лет со дня рождения Морозова Александра Сергеевича – участника Великой Отечественной войны и боев за освобождение Ленинграда, председателя Совета ветеранов войны и труда города </a:t>
            </a:r>
            <a:r>
              <a:rPr lang="ru-RU" sz="1200" dirty="0" err="1" smtClean="0"/>
              <a:t>Губахи</a:t>
            </a:r>
            <a:endParaRPr lang="en-US" sz="1200" dirty="0" smtClean="0"/>
          </a:p>
          <a:p>
            <a:pPr algn="r"/>
            <a:r>
              <a:rPr lang="ru-RU" sz="1200" dirty="0" smtClean="0"/>
              <a:t> </a:t>
            </a:r>
            <a:r>
              <a:rPr lang="ru-RU" sz="1000" dirty="0" smtClean="0"/>
              <a:t>Ф.76. Предисловие к описи</a:t>
            </a:r>
            <a:endParaRPr lang="ru-RU" sz="1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571618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100 лет со дня рождения Рожковой Александры Ивановны – машиниста турбинных машин </a:t>
            </a:r>
            <a:r>
              <a:rPr lang="ru-RU" sz="1200" dirty="0" err="1" smtClean="0"/>
              <a:t>Кизеловской</a:t>
            </a:r>
            <a:r>
              <a:rPr lang="ru-RU" sz="1200" dirty="0" smtClean="0"/>
              <a:t> ГРЭС, награжденной орденом Ленина </a:t>
            </a:r>
            <a:endParaRPr lang="en-US" sz="1200" dirty="0" smtClean="0"/>
          </a:p>
          <a:p>
            <a:pPr algn="r"/>
            <a:r>
              <a:rPr lang="ru-RU" sz="1000" dirty="0" smtClean="0"/>
              <a:t>Ф.75. Предисловие к описи</a:t>
            </a:r>
            <a:endParaRPr lang="ru-RU" sz="1000" dirty="0"/>
          </a:p>
        </p:txBody>
      </p:sp>
      <p:pic>
        <p:nvPicPr>
          <p:cNvPr id="7" name="Рисунок 6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785800"/>
            <a:ext cx="609601" cy="609601"/>
          </a:xfrm>
          <a:prstGeom prst="rect">
            <a:avLst/>
          </a:prstGeom>
        </p:spPr>
      </p:pic>
      <p:pic>
        <p:nvPicPr>
          <p:cNvPr id="8" name="Рисунок 7" descr="w450h4001385925290Camer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1643056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9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642924"/>
            <a:ext cx="7143800" cy="928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5-7 ноября в Москве проходил Чемпионат России среди студентов вузов по тяжелой атлетике. Дмитрий Чалый - воспитанник с/к «Химик» ОАО «</a:t>
            </a:r>
            <a:r>
              <a:rPr lang="ru-RU" sz="1200" dirty="0" err="1" smtClean="0"/>
              <a:t>Метафракс</a:t>
            </a:r>
            <a:r>
              <a:rPr lang="ru-RU" sz="1200" dirty="0" smtClean="0"/>
              <a:t>» стал чемпионом России по тяжелой атлетике среди студентов в весовой категории 85 кг</a:t>
            </a:r>
          </a:p>
          <a:p>
            <a:pPr algn="r"/>
            <a:r>
              <a:rPr lang="ru-RU" sz="1000" dirty="0" smtClean="0"/>
              <a:t>Ф.43.Оп.1.Д.194.Л.602. «Уральский шахтер»</a:t>
            </a:r>
          </a:p>
          <a:p>
            <a:pPr algn="r"/>
            <a:r>
              <a:rPr lang="ru-RU" sz="1000" dirty="0" smtClean="0"/>
              <a:t>№ 139 от 13.12.2008 г.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0034" y="1714494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err="1" smtClean="0"/>
              <a:t>Мишустину</a:t>
            </a:r>
            <a:r>
              <a:rPr lang="ru-RU" sz="1200" dirty="0" smtClean="0"/>
              <a:t> Геннадию Ивановичу  вручены   диплом и удостоверение Почетного гражданина города</a:t>
            </a:r>
          </a:p>
          <a:p>
            <a:pPr algn="r"/>
            <a:r>
              <a:rPr lang="ru-RU" sz="1000" dirty="0" smtClean="0"/>
              <a:t>Ф.43.Оп.1.Д.194.Л.464.«Уральский шахтер»</a:t>
            </a:r>
          </a:p>
          <a:p>
            <a:pPr algn="r"/>
            <a:r>
              <a:rPr lang="ru-RU" sz="1000" dirty="0" smtClean="0"/>
              <a:t>№ 110 от 04.10.2008 г.</a:t>
            </a:r>
            <a:endParaRPr lang="ru-RU" sz="1000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2427734"/>
            <a:ext cx="7143800" cy="928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Мировой рекорд по пауэрлифтингу принадлежит </a:t>
            </a:r>
            <a:r>
              <a:rPr lang="ru-RU" sz="1200" dirty="0" err="1" smtClean="0"/>
              <a:t>Губахинцам</a:t>
            </a:r>
            <a:r>
              <a:rPr lang="ru-RU" sz="1200" dirty="0" smtClean="0"/>
              <a:t>. Андрей </a:t>
            </a:r>
            <a:r>
              <a:rPr lang="ru-RU" sz="1200" dirty="0" err="1" smtClean="0"/>
              <a:t>Галямшин</a:t>
            </a:r>
            <a:r>
              <a:rPr lang="ru-RU" sz="1200" dirty="0" smtClean="0"/>
              <a:t> - абсолютный чемпион среди юниоров. Андрей Белых занял 1 место, став новым чемпионом Евразии по жиму лежа с результатом 242,5 кг, выиграв у чемпиона мира Е.Мамедова </a:t>
            </a:r>
          </a:p>
          <a:p>
            <a:pPr algn="r"/>
            <a:r>
              <a:rPr lang="ru-RU" sz="1000" dirty="0" smtClean="0"/>
              <a:t>Ф.43.Оп.1.Д.194.Л.377.«Уральский шахтер»</a:t>
            </a:r>
          </a:p>
          <a:p>
            <a:pPr algn="r"/>
            <a:r>
              <a:rPr lang="ru-RU" sz="1000" dirty="0" smtClean="0"/>
              <a:t>№ 89 от16.08 .2008г</a:t>
            </a:r>
            <a:r>
              <a:rPr lang="ru-RU" sz="1000" b="1" dirty="0" smtClean="0"/>
              <a:t>.</a:t>
            </a:r>
            <a:endParaRPr lang="ru-RU" sz="1000" dirty="0"/>
          </a:p>
        </p:txBody>
      </p:sp>
      <p:sp>
        <p:nvSpPr>
          <p:cNvPr id="10" name="Прямоугольник 9">
            <a:hlinkClick r:id="rId4" action="ppaction://hlinksldjump"/>
          </p:cNvPr>
          <p:cNvSpPr/>
          <p:nvPr/>
        </p:nvSpPr>
        <p:spPr>
          <a:xfrm>
            <a:off x="5357818" y="4572014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следующая страница </a:t>
            </a:r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&gt;&gt;&gt;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8" grpId="0" animBg="1"/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70"/>
            <a:ext cx="9144000" cy="54658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105 лет со дня рождения Савинова Семена Александровича – участника Великой Отечественной войны</a:t>
            </a:r>
            <a:endParaRPr lang="en-US" sz="1200" dirty="0" smtClean="0"/>
          </a:p>
          <a:p>
            <a:pPr algn="r"/>
            <a:r>
              <a:rPr lang="ru-RU" sz="1200" dirty="0" smtClean="0"/>
              <a:t> </a:t>
            </a:r>
            <a:r>
              <a:rPr lang="ru-RU" sz="1000" dirty="0" smtClean="0"/>
              <a:t>Ф.81. Предисловие к описи</a:t>
            </a:r>
            <a:endParaRPr lang="ru-RU" sz="1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428742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105 лет со дня рождения </a:t>
            </a:r>
            <a:r>
              <a:rPr lang="ru-RU" sz="1200" dirty="0" err="1" smtClean="0"/>
              <a:t>Аликина</a:t>
            </a:r>
            <a:r>
              <a:rPr lang="ru-RU" sz="1200" dirty="0" smtClean="0"/>
              <a:t> </a:t>
            </a:r>
            <a:r>
              <a:rPr lang="ru-RU" sz="1200" dirty="0" err="1" smtClean="0"/>
              <a:t>Прокопия</a:t>
            </a:r>
            <a:r>
              <a:rPr lang="ru-RU" sz="1200" dirty="0" smtClean="0"/>
              <a:t> Яковлевича – участника Великой Отечественной войны, награжденного орденом Боевого Красного знамени </a:t>
            </a:r>
            <a:endParaRPr lang="en-US" sz="1200" dirty="0" smtClean="0"/>
          </a:p>
          <a:p>
            <a:pPr algn="r"/>
            <a:r>
              <a:rPr lang="ru-RU" sz="1000" dirty="0" smtClean="0"/>
              <a:t>Ф.78. Предисловие к описи</a:t>
            </a:r>
            <a:endParaRPr lang="ru-RU" sz="1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357436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105 лет со дня рождения </a:t>
            </a:r>
            <a:r>
              <a:rPr lang="ru-RU" sz="1200" dirty="0" err="1" smtClean="0"/>
              <a:t>Голованева</a:t>
            </a:r>
            <a:r>
              <a:rPr lang="ru-RU" sz="1200" dirty="0" smtClean="0"/>
              <a:t> Петра Семеновича – участника Великой Отечественной войны, награжденного орденом Красной Звезды, орденом Отечественной войны </a:t>
            </a:r>
            <a:r>
              <a:rPr lang="en-US" sz="1200" dirty="0" smtClean="0"/>
              <a:t>II</a:t>
            </a:r>
            <a:r>
              <a:rPr lang="ru-RU" sz="1200" dirty="0" smtClean="0"/>
              <a:t> степени </a:t>
            </a:r>
            <a:endParaRPr lang="en-US" sz="1200" dirty="0" smtClean="0"/>
          </a:p>
          <a:p>
            <a:pPr algn="r"/>
            <a:r>
              <a:rPr lang="ru-RU" sz="1000" dirty="0" smtClean="0"/>
              <a:t>Ф.77. Предисловие к описи</a:t>
            </a:r>
            <a:endParaRPr lang="ru-RU" sz="1000" dirty="0"/>
          </a:p>
        </p:txBody>
      </p:sp>
      <p:pic>
        <p:nvPicPr>
          <p:cNvPr id="8" name="Рисунок 7" descr="w450h4001385925290Camer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1500180"/>
            <a:ext cx="609601" cy="609601"/>
          </a:xfrm>
          <a:prstGeom prst="rect">
            <a:avLst/>
          </a:prstGeom>
        </p:spPr>
      </p:pic>
      <p:pic>
        <p:nvPicPr>
          <p:cNvPr id="9" name="Рисунок 8" descr="w450h4001385925290Camer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2428874"/>
            <a:ext cx="609601" cy="609601"/>
          </a:xfrm>
          <a:prstGeom prst="rect">
            <a:avLst/>
          </a:prstGeom>
        </p:spPr>
      </p:pic>
      <p:pic>
        <p:nvPicPr>
          <p:cNvPr id="10" name="Рисунок 9" descr="w450h4001385925290Camer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48" y="676265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9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8" y="0"/>
            <a:ext cx="7978763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Верхняя Губаха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3" y="0"/>
            <a:ext cx="5786478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Широковская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ГРЭС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3" y="720567"/>
            <a:ext cx="5786478" cy="37023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Губахинское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АТП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611" y="720567"/>
            <a:ext cx="5439342" cy="37023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Шахта Центральная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611" y="785525"/>
            <a:ext cx="5439342" cy="35724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Музыкальная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6611" y="831621"/>
            <a:ext cx="5439342" cy="34802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Парк Ю.Гагарина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611" y="876487"/>
            <a:ext cx="5439342" cy="33905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ОАО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Метафракс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020" y="876487"/>
            <a:ext cx="3390523" cy="33905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Н. Р.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Зиятдинова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38" y="642923"/>
            <a:ext cx="5786481" cy="38576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ГЛЦ Губаха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642924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Н.С. </a:t>
            </a:r>
            <a:r>
              <a:rPr lang="ru-RU" sz="1200" dirty="0" err="1" smtClean="0"/>
              <a:t>Механошин</a:t>
            </a:r>
            <a:r>
              <a:rPr lang="ru-RU" sz="1200" dirty="0" smtClean="0"/>
              <a:t> – призер 5 открытого чемпионата по сверхмарафону. Николай Степанович показал третий абсолютный результат на дистанции 100 км за 10 часов</a:t>
            </a:r>
          </a:p>
          <a:p>
            <a:pPr algn="r"/>
            <a:r>
              <a:rPr lang="ru-RU" sz="1000" dirty="0" smtClean="0"/>
              <a:t>Ф.43.Оп.1.Д.194.Л.289.«Уральский шахтер»</a:t>
            </a:r>
          </a:p>
          <a:p>
            <a:pPr algn="r"/>
            <a:r>
              <a:rPr lang="ru-RU" sz="1000" dirty="0" smtClean="0"/>
              <a:t>№ 67 от 26.06.2008 г.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0034" y="1500180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Ученик школы № 2 Антон Кочубеев официально приглашен летом в Международный экологический лагерь в Германию (Нижняя Саксония)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Ф.43.Оп.1.Д.194.Л.244.«Уральский шахтер»</a:t>
            </a:r>
          </a:p>
          <a:p>
            <a:pPr algn="r"/>
            <a:r>
              <a:rPr lang="ru-RU" sz="1000" dirty="0" smtClean="0"/>
              <a:t>№ 56 от 27.05.2008г.</a:t>
            </a:r>
            <a:endParaRPr lang="ru-RU" sz="1000" b="1" dirty="0" smtClean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2357436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7 апреля в МУП «Горнолыжный центр Губаха» состоялась торжественная сдача в эксплуатацию нового подъемника длиной более километра</a:t>
            </a:r>
            <a:endParaRPr lang="en-US" sz="1200" dirty="0" smtClean="0"/>
          </a:p>
          <a:p>
            <a:pPr algn="r"/>
            <a:r>
              <a:rPr lang="ru-RU" sz="1200" dirty="0" smtClean="0"/>
              <a:t>Ф.43.Оп.1.Д.194.Л.158.«Уральский шахтер»</a:t>
            </a:r>
          </a:p>
          <a:p>
            <a:pPr algn="r"/>
            <a:r>
              <a:rPr lang="ru-RU" sz="1200" dirty="0" smtClean="0"/>
              <a:t>№ 40 от 12.04.2008 г.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3286130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МУ «Культурный комплекс» прошел конкурс  «Маленькая красавица </a:t>
            </a:r>
            <a:r>
              <a:rPr lang="ru-RU" sz="1200" dirty="0" err="1" smtClean="0"/>
              <a:t>Губахи</a:t>
            </a:r>
            <a:r>
              <a:rPr lang="ru-RU" sz="1200" dirty="0" smtClean="0"/>
              <a:t>».  Победительницей конкурса  стала Анна Кулакова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Ф.43.Оп.1.Д.194.Л.72.«Уральский шахтер»</a:t>
            </a:r>
          </a:p>
          <a:p>
            <a:pPr algn="r"/>
            <a:r>
              <a:rPr lang="ru-RU" sz="1000" dirty="0" smtClean="0"/>
              <a:t>№ 20 от 21.02.2008 г.</a:t>
            </a:r>
          </a:p>
        </p:txBody>
      </p:sp>
      <p:sp>
        <p:nvSpPr>
          <p:cNvPr id="11" name="Прямоугольник 10">
            <a:hlinkClick r:id="rId4" action="ppaction://hlinksldjump"/>
          </p:cNvPr>
          <p:cNvSpPr/>
          <p:nvPr/>
        </p:nvSpPr>
        <p:spPr>
          <a:xfrm>
            <a:off x="1571604" y="4572014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&lt;&lt;&lt; </a:t>
            </a:r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предыдущая страница 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pic>
        <p:nvPicPr>
          <p:cNvPr id="19" name="Рисунок 18" descr="w450h4001385925290Camer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8148" y="2462215"/>
            <a:ext cx="609601" cy="609601"/>
          </a:xfrm>
          <a:prstGeom prst="rect">
            <a:avLst/>
          </a:prstGeom>
        </p:spPr>
      </p:pic>
      <p:pic>
        <p:nvPicPr>
          <p:cNvPr id="20" name="Рисунок 19" descr="w450h4001385925290Camer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8148" y="714362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8" grpId="0" animBg="1"/>
      <p:bldP spid="29" grpId="0" animBg="1"/>
      <p:bldP spid="8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703202"/>
            <a:ext cx="6750888" cy="37973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Н. С.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Механошин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837" y="703202"/>
            <a:ext cx="5063165" cy="37973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Памятник Пограничникам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7" y="791644"/>
            <a:ext cx="6000792" cy="36421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Серебряная мечта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3931" y="642924"/>
            <a:ext cx="2908267" cy="44365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П.Я.Аликин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023" y="642924"/>
            <a:ext cx="5952497" cy="38085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Бывшая столовая ОРС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3701" y="642924"/>
            <a:ext cx="2907059" cy="42862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П.С.Голованев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9" y="712056"/>
            <a:ext cx="3323276" cy="43600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А.Е.Ершова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693779"/>
            <a:ext cx="5143536" cy="4247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Совхоз «Ключи»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4654" y="693779"/>
            <a:ext cx="3254691" cy="4247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М.И.Крутенко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4654" y="867353"/>
            <a:ext cx="3254691" cy="39007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П.Н.Мартынов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33766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642924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Состоялась презентация нового строительного комплекса ООО «</a:t>
            </a:r>
            <a:r>
              <a:rPr lang="ru-RU" sz="1200" dirty="0" err="1" smtClean="0"/>
              <a:t>Метастрой</a:t>
            </a:r>
            <a:r>
              <a:rPr lang="ru-RU" sz="1200" dirty="0" smtClean="0"/>
              <a:t>»</a:t>
            </a:r>
          </a:p>
          <a:p>
            <a:pPr algn="r"/>
            <a:r>
              <a:rPr lang="ru-RU" sz="1000" dirty="0" smtClean="0"/>
              <a:t>Ф.43. Оп.1. Д. 171. Л.156«Уральский шахтер»</a:t>
            </a:r>
          </a:p>
          <a:p>
            <a:pPr algn="r"/>
            <a:r>
              <a:rPr lang="ru-RU" sz="1000" dirty="0" smtClean="0"/>
              <a:t>№ 79 от 28.06.2003 г.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1357304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Ирина </a:t>
            </a:r>
            <a:r>
              <a:rPr lang="ru-RU" sz="1200" dirty="0" err="1" smtClean="0"/>
              <a:t>Шаврина</a:t>
            </a:r>
            <a:r>
              <a:rPr lang="ru-RU" sz="1200" dirty="0" smtClean="0"/>
              <a:t> студентка 4 курса </a:t>
            </a:r>
            <a:r>
              <a:rPr lang="ru-RU" sz="1200" dirty="0" err="1" smtClean="0"/>
              <a:t>Губахинского</a:t>
            </a:r>
            <a:r>
              <a:rPr lang="ru-RU" sz="1200" dirty="0" smtClean="0"/>
              <a:t> медицинского училища  получила награду Мисс 2003 года в соревновании по профессии</a:t>
            </a:r>
          </a:p>
          <a:p>
            <a:pPr algn="r"/>
            <a:r>
              <a:rPr lang="ru-RU" sz="1000" dirty="0" smtClean="0"/>
              <a:t>Ф.43. Оп.1. Д. 171. Л.79«Уральский шахтер»</a:t>
            </a:r>
          </a:p>
          <a:p>
            <a:pPr algn="r"/>
            <a:r>
              <a:rPr lang="ru-RU" sz="1000" dirty="0" smtClean="0"/>
              <a:t>№ 40 от 27 .03.2003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2285998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Юноши и девушки ПЛ-13 участвовали в Горнозаводске в зональном конкурсе «Реклама-презентация профессий»</a:t>
            </a:r>
          </a:p>
          <a:p>
            <a:pPr algn="r"/>
            <a:r>
              <a:rPr lang="ru-RU" sz="1000" dirty="0" smtClean="0"/>
              <a:t>Ф.43. Оп.1. Д. 171. Л.26«Уральский шахтер»</a:t>
            </a:r>
          </a:p>
          <a:p>
            <a:pPr algn="r"/>
            <a:r>
              <a:rPr lang="ru-RU" sz="1000" dirty="0" smtClean="0"/>
              <a:t>№ 13 от 30.01.2003 г. 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3214692"/>
            <a:ext cx="7143800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Денис Лохматов стал вторым в весовой категории до 60 кг на проходящих в Сургуте соревнованиях «Кубок России по боксу» среди юниоров</a:t>
            </a:r>
          </a:p>
          <a:p>
            <a:pPr algn="r"/>
            <a:r>
              <a:rPr lang="ru-RU" sz="1000" dirty="0" smtClean="0"/>
              <a:t>Ф.43. Оп.1. Д. 171. Л.28«Уральский шахтер»</a:t>
            </a:r>
          </a:p>
          <a:p>
            <a:pPr algn="r"/>
            <a:r>
              <a:rPr lang="ru-RU" sz="1000" dirty="0" smtClean="0"/>
              <a:t>№ 14 от 01.02.2003 г.</a:t>
            </a:r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5357818" y="4500576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следующая страница </a:t>
            </a:r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&gt;&gt;&gt;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10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0984" y="867353"/>
            <a:ext cx="2642031" cy="39007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А.С.Морозов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3585" y="639860"/>
            <a:ext cx="3432927" cy="42893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А.Д.Пугачева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6831" y="639860"/>
            <a:ext cx="3286434" cy="42893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А.И.Рожкова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59" y="639860"/>
            <a:ext cx="2669577" cy="42893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С.А.Савинов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1454" y="682633"/>
            <a:ext cx="5919504" cy="39608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Столовая-ресторан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1454" y="719137"/>
            <a:ext cx="5919504" cy="38878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Губахинские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теплицы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3980" y="719137"/>
            <a:ext cx="2696780" cy="40362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А.Е.Шарова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7778" y="714362"/>
            <a:ext cx="5849284" cy="37494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К.С.Яшина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per_texture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верхня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943" y="714362"/>
            <a:ext cx="5680953" cy="37494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Плавательный бассейн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33766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642924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Илья </a:t>
            </a:r>
            <a:r>
              <a:rPr lang="ru-RU" sz="1200" dirty="0" err="1" smtClean="0"/>
              <a:t>Кутарев</a:t>
            </a:r>
            <a:r>
              <a:rPr lang="ru-RU" sz="1200" dirty="0" smtClean="0"/>
              <a:t> (школа 15) занял первое место в слаломе-гиганте и третье в специальном слаломе в средней возрастной группе в первенстве Пермской области по горнолыжному спорту среди школьников</a:t>
            </a:r>
          </a:p>
          <a:p>
            <a:pPr algn="r"/>
            <a:r>
              <a:rPr lang="ru-RU" sz="1000" dirty="0" smtClean="0"/>
              <a:t>Ф.43. Оп.1. Д. 171. Л.28«Уральский шахтер»</a:t>
            </a:r>
          </a:p>
          <a:p>
            <a:pPr algn="r"/>
            <a:r>
              <a:rPr lang="ru-RU" sz="1000" dirty="0" smtClean="0"/>
              <a:t>№ 14 от 01.02.2003 г.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1500180"/>
            <a:ext cx="7143800" cy="857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err="1" smtClean="0"/>
              <a:t>Велотуристы</a:t>
            </a:r>
            <a:r>
              <a:rPr lang="ru-RU" sz="1200" dirty="0" smtClean="0"/>
              <a:t> из </a:t>
            </a:r>
            <a:r>
              <a:rPr lang="ru-RU" sz="1200" dirty="0" err="1" smtClean="0"/>
              <a:t>турсекции</a:t>
            </a:r>
            <a:r>
              <a:rPr lang="ru-RU" sz="1200" dirty="0" smtClean="0"/>
              <a:t> ДЮЦ, воспитанники В.Д. Шабанова  Артем </a:t>
            </a:r>
            <a:r>
              <a:rPr lang="ru-RU" sz="1200" dirty="0" err="1" smtClean="0"/>
              <a:t>Дробинин</a:t>
            </a:r>
            <a:r>
              <a:rPr lang="ru-RU" sz="1200" dirty="0" smtClean="0"/>
              <a:t>, Татьяна Широкова, Женя Натаров, Сергей </a:t>
            </a:r>
            <a:r>
              <a:rPr lang="ru-RU" sz="1200" dirty="0" err="1" smtClean="0"/>
              <a:t>Балдин</a:t>
            </a:r>
            <a:r>
              <a:rPr lang="ru-RU" sz="1200" dirty="0" smtClean="0"/>
              <a:t>  по итогам состязаний по фигурному </a:t>
            </a:r>
            <a:r>
              <a:rPr lang="ru-RU" sz="1200" dirty="0" err="1" smtClean="0"/>
              <a:t>веловождению</a:t>
            </a:r>
            <a:r>
              <a:rPr lang="ru-RU" sz="1200" dirty="0" smtClean="0"/>
              <a:t> в Екатеринбурге стали кандидатами в мастера спорта</a:t>
            </a:r>
          </a:p>
          <a:p>
            <a:pPr algn="r"/>
            <a:r>
              <a:rPr lang="ru-RU" sz="1000" dirty="0" smtClean="0"/>
              <a:t>Ф.43. Оп.1. Д. 171. Л.26«Уральский шахтер»</a:t>
            </a:r>
          </a:p>
          <a:p>
            <a:pPr algn="r"/>
            <a:r>
              <a:rPr lang="ru-RU" sz="1000" dirty="0" smtClean="0"/>
              <a:t>№ 13 от 30.01.2003 г. 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2500312"/>
            <a:ext cx="7143800" cy="857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Военно-патриотическое объединение  «Искра» при ДЮЦ – юнармейские команды школ № 1, № 25 и ПЛ-13– стали призерами по плаванию в эстафете по программе военно-спортивного многоборья «Юный десантник-2003» </a:t>
            </a:r>
          </a:p>
          <a:p>
            <a:pPr algn="r"/>
            <a:r>
              <a:rPr lang="ru-RU" sz="1200" dirty="0" smtClean="0"/>
              <a:t> </a:t>
            </a:r>
            <a:r>
              <a:rPr lang="ru-RU" sz="1000" dirty="0" smtClean="0"/>
              <a:t>Ф.43. Оп.1. Д. 171. Л.26«Уральский шахтер»</a:t>
            </a:r>
          </a:p>
          <a:p>
            <a:pPr algn="r"/>
            <a:r>
              <a:rPr lang="ru-RU" sz="1000" dirty="0" smtClean="0"/>
              <a:t>№ 13 от 30.01.2003 г. 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3500444"/>
            <a:ext cx="7143800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Решением Арбитражного суда от 23.04.2003 г. МУП ЖПЭТ признано банкротом</a:t>
            </a:r>
          </a:p>
          <a:p>
            <a:pPr algn="r"/>
            <a:r>
              <a:rPr lang="ru-RU" sz="1000" dirty="0" smtClean="0"/>
              <a:t>Предисловие к описи Ф.16. Оп.1. Л.3.</a:t>
            </a:r>
            <a:endParaRPr lang="ru-RU" sz="1000" dirty="0"/>
          </a:p>
        </p:txBody>
      </p:sp>
      <p:sp>
        <p:nvSpPr>
          <p:cNvPr id="11" name="Прямоугольник 10">
            <a:hlinkClick r:id="rId4" action="ppaction://hlinksldjump"/>
          </p:cNvPr>
          <p:cNvSpPr/>
          <p:nvPr/>
        </p:nvSpPr>
        <p:spPr>
          <a:xfrm>
            <a:off x="1571604" y="4533766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&lt;&lt;&lt; </a:t>
            </a:r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предыдущая страница 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3286130"/>
            <a:ext cx="7143800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Закрыта основная  общеобразовательная школа № 17</a:t>
            </a:r>
          </a:p>
          <a:p>
            <a:pPr algn="r"/>
            <a:r>
              <a:rPr lang="ru-RU" sz="1000" dirty="0" smtClean="0"/>
              <a:t>Ф.101.Оп.1.Д.258.Л.107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1998 году в соответствии с приказом генерального директора от 21.07.1998 г. № 171, изданного на основании решения общего собрания акционеров от 28 апреля 1998 года, АООТ переименовано в ОАО «</a:t>
            </a:r>
            <a:r>
              <a:rPr lang="ru-RU" sz="1200" dirty="0" err="1" smtClean="0"/>
              <a:t>Метафракс</a:t>
            </a:r>
            <a:r>
              <a:rPr lang="ru-RU" sz="1200" dirty="0" smtClean="0"/>
              <a:t>»</a:t>
            </a:r>
          </a:p>
          <a:p>
            <a:pPr algn="r"/>
            <a:r>
              <a:rPr lang="ru-RU" sz="1000" dirty="0" smtClean="0"/>
              <a:t>Предисловие к описи  Ф.45. Оп.1. Л.3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71618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Реорганизация УЖКХ путем преобразования его в МУ «Дирекция единого заказчика»</a:t>
            </a:r>
          </a:p>
          <a:p>
            <a:pPr algn="r"/>
            <a:r>
              <a:rPr lang="ru-RU" sz="1200" dirty="0" smtClean="0"/>
              <a:t> </a:t>
            </a:r>
            <a:r>
              <a:rPr lang="ru-RU" sz="1000" dirty="0" smtClean="0"/>
              <a:t>Ф.101.Оп.1.Д.255.Л.156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2285998"/>
            <a:ext cx="7143800" cy="857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соответствии с ФЗ «О животном мире» постановлением администрации Пермской области от 19 февраля  1998 года образован государственный биологический  охотничий  заказник областного значения «</a:t>
            </a:r>
            <a:r>
              <a:rPr lang="ru-RU" sz="1200" dirty="0" err="1" smtClean="0"/>
              <a:t>Косьвинский</a:t>
            </a:r>
            <a:r>
              <a:rPr lang="ru-RU" sz="1200" dirty="0" smtClean="0"/>
              <a:t>» на территории охотничьих угодий </a:t>
            </a:r>
            <a:r>
              <a:rPr lang="ru-RU" sz="1200" dirty="0" err="1" smtClean="0"/>
              <a:t>Губахи</a:t>
            </a:r>
            <a:endParaRPr lang="ru-RU" sz="1200" dirty="0" smtClean="0"/>
          </a:p>
          <a:p>
            <a:pPr algn="r"/>
            <a:r>
              <a:rPr lang="ru-RU" sz="1000" dirty="0" smtClean="0"/>
              <a:t>Ф.43. Оп.1. Д.154. Л.67 Уральский шахтер</a:t>
            </a:r>
          </a:p>
          <a:p>
            <a:pPr algn="r"/>
            <a:r>
              <a:rPr lang="ru-RU" sz="1000" dirty="0" smtClean="0"/>
              <a:t>№ 34 от 21.03.1998 г.</a:t>
            </a:r>
            <a:endParaRPr lang="ru-RU" sz="1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4398"/>
            <a:ext cx="9555504" cy="83582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571750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Прекращена деятельность </a:t>
            </a:r>
            <a:r>
              <a:rPr lang="ru-RU" sz="1200" dirty="0" err="1" smtClean="0"/>
              <a:t>Губахинского</a:t>
            </a:r>
            <a:r>
              <a:rPr lang="ru-RU" sz="1200" dirty="0" smtClean="0"/>
              <a:t> городского Совета народных депутатов. Функции горсовета возложены на городскую администрацию </a:t>
            </a:r>
          </a:p>
          <a:p>
            <a:pPr algn="r"/>
            <a:r>
              <a:rPr lang="ru-RU" sz="1000" dirty="0" smtClean="0"/>
              <a:t>Ф.101.Оп.1.Д.51.Л.266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Летом 1993 году в связи с аварийным сбросом воды на </a:t>
            </a:r>
            <a:r>
              <a:rPr lang="ru-RU" sz="1200" dirty="0" err="1" smtClean="0"/>
              <a:t>Широковской</a:t>
            </a:r>
            <a:r>
              <a:rPr lang="ru-RU" sz="1200" dirty="0" smtClean="0"/>
              <a:t> ГЭС шахта им. Н.К. Крупской была затоплена. Учитывая огромный ущерб, шахту решено закрыть, и в 1994 году она перестала существовать </a:t>
            </a:r>
          </a:p>
          <a:p>
            <a:pPr algn="r"/>
            <a:r>
              <a:rPr lang="ru-RU" sz="1000" dirty="0" smtClean="0"/>
              <a:t>Предисловие к описи  Ф.28. Оп.1. Л.3.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00180"/>
            <a:ext cx="7143800" cy="928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Из состава Центральной городской больницы выделяются в самостоятельные муниципальные медицинские предприятия противотуберкулезный диспансер, городская </a:t>
            </a:r>
            <a:r>
              <a:rPr lang="ru-RU" sz="1200" dirty="0" err="1" smtClean="0"/>
              <a:t>стоматполиклиника</a:t>
            </a:r>
            <a:r>
              <a:rPr lang="ru-RU" sz="1200" dirty="0" smtClean="0"/>
              <a:t> и медицинское училище </a:t>
            </a:r>
          </a:p>
          <a:p>
            <a:pPr algn="r"/>
            <a:r>
              <a:rPr lang="ru-RU" sz="1200" dirty="0" smtClean="0"/>
              <a:t>Предисловие к описи Ф.20. Оп.1. Л.4.</a:t>
            </a:r>
          </a:p>
          <a:p>
            <a:pPr algn="r"/>
            <a:r>
              <a:rPr lang="ru-RU" sz="1200" dirty="0" smtClean="0"/>
              <a:t>Постановление от 07.12.1992 г. № 235.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286130"/>
            <a:ext cx="7143800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Зарегистрировано индивидуальное частное предприятие «АНТЕЙ-2» </a:t>
            </a:r>
            <a:r>
              <a:rPr lang="ru-RU" sz="1200" dirty="0" err="1" smtClean="0"/>
              <a:t>Луца</a:t>
            </a:r>
            <a:r>
              <a:rPr lang="ru-RU" sz="1200" dirty="0" smtClean="0"/>
              <a:t> Ф.Ф.</a:t>
            </a:r>
          </a:p>
          <a:p>
            <a:pPr algn="r"/>
            <a:r>
              <a:rPr lang="ru-RU" sz="1000" dirty="0" smtClean="0"/>
              <a:t>Ф.101.Оп.1.Д.50.Л.92</a:t>
            </a:r>
            <a:endParaRPr lang="ru-RU" sz="1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3857634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 </a:t>
            </a:r>
            <a:r>
              <a:rPr lang="ru-RU" sz="1200" dirty="0" err="1" smtClean="0"/>
              <a:t>Губахе</a:t>
            </a:r>
            <a:r>
              <a:rPr lang="ru-RU" sz="1200" dirty="0" smtClean="0"/>
              <a:t> появилась первая секция карате. Создатель -  Эдуард Сердюков</a:t>
            </a:r>
          </a:p>
          <a:p>
            <a:pPr algn="r"/>
            <a:r>
              <a:rPr lang="ru-RU" sz="1000" dirty="0" smtClean="0"/>
              <a:t>Ф.43.Оп.1.Д.171.Л.112об«Уральский шахтер»</a:t>
            </a:r>
          </a:p>
          <a:p>
            <a:pPr algn="r"/>
            <a:r>
              <a:rPr lang="ru-RU" sz="1000" dirty="0" smtClean="0"/>
              <a:t>№ 56 от 29.04.2003 г.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5357818" y="4572014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следующая страница </a:t>
            </a:r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&gt;&gt;&gt;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4398"/>
            <a:ext cx="9555504" cy="83582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42858"/>
            <a:ext cx="5429288" cy="406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лет назад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142876" y="4572014"/>
            <a:ext cx="1357290" cy="32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2143122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У интеллектуального клуба «</a:t>
            </a:r>
            <a:r>
              <a:rPr lang="ru-RU" sz="1200" dirty="0" err="1" smtClean="0"/>
              <a:t>Мефисто</a:t>
            </a:r>
            <a:r>
              <a:rPr lang="ru-RU" sz="1200" dirty="0" smtClean="0"/>
              <a:t>» (ДЮЦ) юбилей. Наталья </a:t>
            </a:r>
            <a:r>
              <a:rPr lang="ru-RU" sz="1200" dirty="0" err="1" smtClean="0"/>
              <a:t>Рафисовна</a:t>
            </a:r>
            <a:r>
              <a:rPr lang="ru-RU" sz="1200" dirty="0" smtClean="0"/>
              <a:t> </a:t>
            </a:r>
            <a:r>
              <a:rPr lang="ru-RU" sz="1200" dirty="0" err="1" smtClean="0"/>
              <a:t>Зиатдинова</a:t>
            </a:r>
            <a:r>
              <a:rPr lang="ru-RU" sz="1200" dirty="0" smtClean="0"/>
              <a:t> многолетний руководитель клуба </a:t>
            </a:r>
            <a:endParaRPr lang="en-US" sz="1200" dirty="0" smtClean="0"/>
          </a:p>
          <a:p>
            <a:pPr algn="r"/>
            <a:r>
              <a:rPr lang="ru-RU" sz="1000" dirty="0" smtClean="0"/>
              <a:t>«Уральский шахтер»№ 58 от 21.05.2013 г.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034" y="714362"/>
            <a:ext cx="71438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Регистрация акционерного общества открытого типа </a:t>
            </a:r>
            <a:r>
              <a:rPr lang="ru-RU" sz="1200" dirty="0" err="1" smtClean="0"/>
              <a:t>Губахинского</a:t>
            </a:r>
            <a:r>
              <a:rPr lang="ru-RU" sz="1200" dirty="0" smtClean="0"/>
              <a:t> ордена Ленина коксохимического завода</a:t>
            </a:r>
            <a:endParaRPr lang="en-US" sz="1200" dirty="0" smtClean="0"/>
          </a:p>
          <a:p>
            <a:pPr algn="r"/>
            <a:r>
              <a:rPr lang="ru-RU" sz="1000" dirty="0" smtClean="0"/>
              <a:t>Ф.101.Оп.1.Д.44.Л.86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00180"/>
            <a:ext cx="7143800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Прекратило деятельность муниципальное предприятие «Химчистка «Снежинка»</a:t>
            </a:r>
            <a:endParaRPr lang="en-US" sz="1200" dirty="0" smtClean="0"/>
          </a:p>
          <a:p>
            <a:pPr algn="r"/>
            <a:r>
              <a:rPr lang="ru-RU" sz="1000" dirty="0" smtClean="0"/>
              <a:t>Ф.101.Оп.1.Д.44.Л.195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928940"/>
            <a:ext cx="7143800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Постановлением администрации города от 29.04.1993 г. № 74-31 ТОО «Тепличный комбинат» «Губахинский» перерегистрирован в ТОО «Совхоз Губахинский»</a:t>
            </a:r>
            <a:endParaRPr lang="en-US" sz="1200" dirty="0" smtClean="0"/>
          </a:p>
          <a:p>
            <a:pPr algn="r"/>
            <a:r>
              <a:rPr lang="ru-RU" sz="1000" dirty="0" smtClean="0"/>
              <a:t>Предисловие к описи </a:t>
            </a:r>
            <a:r>
              <a:rPr lang="en-US" sz="1000" dirty="0" smtClean="0"/>
              <a:t> </a:t>
            </a:r>
            <a:r>
              <a:rPr lang="ru-RU" sz="1000" dirty="0" smtClean="0"/>
              <a:t>Ф.26. Оп.1. Л.3.</a:t>
            </a:r>
            <a:endParaRPr lang="ru-RU" sz="1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3643320"/>
            <a:ext cx="7143800" cy="857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Анатолий Алексеевич Чистяков – бронзовый призер чемпионата мира по лыжному двоеборью среди ветеранов, который прошел в финском городе </a:t>
            </a:r>
            <a:r>
              <a:rPr lang="ru-RU" sz="1200" dirty="0" err="1" smtClean="0"/>
              <a:t>Куопио</a:t>
            </a:r>
            <a:r>
              <a:rPr lang="ru-RU" sz="1200" dirty="0" smtClean="0"/>
              <a:t>.  А.А.Чистяков стал первым в </a:t>
            </a:r>
            <a:r>
              <a:rPr lang="ru-RU" sz="1200" dirty="0" err="1" smtClean="0"/>
              <a:t>КУБе</a:t>
            </a:r>
            <a:r>
              <a:rPr lang="ru-RU" sz="1200" dirty="0" smtClean="0"/>
              <a:t> участником и призером чемпионата мира по этому виду спорта</a:t>
            </a:r>
            <a:endParaRPr lang="en-US" sz="1200" dirty="0" smtClean="0"/>
          </a:p>
          <a:p>
            <a:pPr algn="r"/>
            <a:r>
              <a:rPr lang="ru-RU" sz="1000" dirty="0" smtClean="0"/>
              <a:t>Ф.43.Оп.1.Д.134.Л.225.«Уральский шахтер» </a:t>
            </a:r>
          </a:p>
          <a:p>
            <a:pPr algn="r"/>
            <a:r>
              <a:rPr lang="ru-RU" sz="1000" dirty="0" smtClean="0"/>
              <a:t>№ 44 от 10.04. 1993 г.</a:t>
            </a:r>
            <a:endParaRPr lang="en-US" sz="1000" dirty="0" smtClean="0"/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5357818" y="4572014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следующая страница </a:t>
            </a:r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&gt;&gt;&gt;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1571604" y="4572014"/>
            <a:ext cx="3714776" cy="3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ciform" pitchFamily="2" charset="-52"/>
              </a:rPr>
              <a:t>&lt;&lt;&lt; </a:t>
            </a:r>
            <a:r>
              <a:rPr lang="ru-RU" sz="2000" b="1" dirty="0" smtClean="0">
                <a:solidFill>
                  <a:schemeClr val="bg1"/>
                </a:solidFill>
                <a:latin typeface="Arciform" pitchFamily="2" charset="-52"/>
              </a:rPr>
              <a:t>предыдущая страница </a:t>
            </a:r>
            <a:endParaRPr lang="ru-RU" sz="2000" b="1" dirty="0">
              <a:solidFill>
                <a:schemeClr val="bg1"/>
              </a:solidFill>
              <a:latin typeface="Arciform" pitchFamily="2" charset="-52"/>
            </a:endParaRPr>
          </a:p>
        </p:txBody>
      </p:sp>
      <p:pic>
        <p:nvPicPr>
          <p:cNvPr id="14" name="Рисунок 13" descr="w450h4001385925290Camer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8148" y="2105025"/>
            <a:ext cx="609601" cy="6096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29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13548</TotalTime>
  <Words>3437</Words>
  <Application>Microsoft Office PowerPoint</Application>
  <PresentationFormat>Экран (16:9)</PresentationFormat>
  <Paragraphs>452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 Голубенко</dc:creator>
  <cp:lastModifiedBy>NACH</cp:lastModifiedBy>
  <cp:revision>415</cp:revision>
  <dcterms:created xsi:type="dcterms:W3CDTF">2016-01-09T21:01:23Z</dcterms:created>
  <dcterms:modified xsi:type="dcterms:W3CDTF">2018-04-25T10:19:25Z</dcterms:modified>
</cp:coreProperties>
</file>