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7"/>
  </p:notesMasterIdLst>
  <p:handoutMasterIdLst>
    <p:handoutMasterId r:id="rId38"/>
  </p:handoutMasterIdLst>
  <p:sldIdLst>
    <p:sldId id="703" r:id="rId2"/>
    <p:sldId id="1000" r:id="rId3"/>
    <p:sldId id="704" r:id="rId4"/>
    <p:sldId id="935" r:id="rId5"/>
    <p:sldId id="705" r:id="rId6"/>
    <p:sldId id="706" r:id="rId7"/>
    <p:sldId id="897" r:id="rId8"/>
    <p:sldId id="898" r:id="rId9"/>
    <p:sldId id="707" r:id="rId10"/>
    <p:sldId id="708" r:id="rId11"/>
    <p:sldId id="945" r:id="rId12"/>
    <p:sldId id="947" r:id="rId13"/>
    <p:sldId id="948" r:id="rId14"/>
    <p:sldId id="964" r:id="rId15"/>
    <p:sldId id="950" r:id="rId16"/>
    <p:sldId id="951" r:id="rId17"/>
    <p:sldId id="952" r:id="rId18"/>
    <p:sldId id="953" r:id="rId19"/>
    <p:sldId id="954" r:id="rId20"/>
    <p:sldId id="1001" r:id="rId21"/>
    <p:sldId id="1002" r:id="rId22"/>
    <p:sldId id="1003" r:id="rId23"/>
    <p:sldId id="1004" r:id="rId24"/>
    <p:sldId id="1012" r:id="rId25"/>
    <p:sldId id="1013" r:id="rId26"/>
    <p:sldId id="1014" r:id="rId27"/>
    <p:sldId id="1005" r:id="rId28"/>
    <p:sldId id="1006" r:id="rId29"/>
    <p:sldId id="1007" r:id="rId30"/>
    <p:sldId id="1008" r:id="rId31"/>
    <p:sldId id="1015" r:id="rId32"/>
    <p:sldId id="1009" r:id="rId33"/>
    <p:sldId id="1010" r:id="rId34"/>
    <p:sldId id="1011" r:id="rId35"/>
    <p:sldId id="917" r:id="rId3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008000"/>
    <a:srgbClr val="CCFF33"/>
    <a:srgbClr val="660066"/>
    <a:srgbClr val="9966FF"/>
    <a:srgbClr val="FF0000"/>
    <a:srgbClr val="D9F4B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93" autoAdjust="0"/>
    <p:restoredTop sz="79238" autoAdjust="0"/>
  </p:normalViewPr>
  <p:slideViewPr>
    <p:cSldViewPr>
      <p:cViewPr>
        <p:scale>
          <a:sx n="66" d="100"/>
          <a:sy n="66" d="100"/>
        </p:scale>
        <p:origin x="-126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Метанол, </a:t>
            </a:r>
            <a:r>
              <a:rPr lang="ru-RU" dirty="0" err="1" smtClean="0"/>
              <a:t>тыс.тн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9322562274055322"/>
          <c:y val="0.14708919124705044"/>
          <c:w val="0.64770192641014634"/>
          <c:h val="0.4736892316630463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метанол</c:v>
                </c:pt>
              </c:strCache>
            </c:strRef>
          </c:tx>
          <c:marker>
            <c:symbol val="square"/>
            <c:size val="5"/>
          </c:marke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1031</c:v>
                </c:pt>
                <c:pt idx="1">
                  <c:v>1016</c:v>
                </c:pt>
                <c:pt idx="2">
                  <c:v>965</c:v>
                </c:pt>
                <c:pt idx="3">
                  <c:v>920</c:v>
                </c:pt>
                <c:pt idx="4">
                  <c:v>1000</c:v>
                </c:pt>
              </c:numCache>
            </c:numRef>
          </c:val>
        </c:ser>
        <c:marker val="1"/>
        <c:axId val="134206592"/>
        <c:axId val="134208128"/>
      </c:lineChart>
      <c:catAx>
        <c:axId val="134206592"/>
        <c:scaling>
          <c:orientation val="minMax"/>
        </c:scaling>
        <c:axPos val="b"/>
        <c:numFmt formatCode="General" sourceLinked="1"/>
        <c:tickLblPos val="nextTo"/>
        <c:crossAx val="134208128"/>
        <c:crosses val="autoZero"/>
        <c:auto val="1"/>
        <c:lblAlgn val="ctr"/>
        <c:lblOffset val="100"/>
      </c:catAx>
      <c:valAx>
        <c:axId val="134208128"/>
        <c:scaling>
          <c:orientation val="minMax"/>
          <c:max val="1200"/>
          <c:min val="500"/>
        </c:scaling>
        <c:axPos val="l"/>
        <c:majorGridlines/>
        <c:numFmt formatCode="General" sourceLinked="1"/>
        <c:tickLblPos val="nextTo"/>
        <c:crossAx val="134206592"/>
        <c:crosses val="autoZero"/>
        <c:crossBetween val="between"/>
        <c:majorUnit val="1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Выручка</a:t>
            </a:r>
            <a:r>
              <a:rPr lang="ru-RU" dirty="0"/>
              <a:t>, млрд.руб.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545857475362738"/>
          <c:y val="0.14708919124705044"/>
          <c:w val="0.76594859604813981"/>
          <c:h val="0.4736892316630463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выручка, млрд.руб.</c:v>
                </c:pt>
              </c:strCache>
            </c:strRef>
          </c:tx>
          <c:dPt>
            <c:idx val="3"/>
            <c:spPr>
              <a:solidFill>
                <a:srgbClr val="00800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trendline>
            <c:trendlineType val="linear"/>
          </c:trendline>
          <c:cat>
            <c:strRef>
              <c:f>Лист1!$A$2:$A$6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13.2</c:v>
                </c:pt>
                <c:pt idx="2">
                  <c:v>13.1</c:v>
                </c:pt>
                <c:pt idx="3">
                  <c:v>13.5</c:v>
                </c:pt>
                <c:pt idx="4">
                  <c:v>14.5</c:v>
                </c:pt>
              </c:numCache>
            </c:numRef>
          </c:val>
        </c:ser>
        <c:axId val="138173824"/>
        <c:axId val="138175616"/>
      </c:barChart>
      <c:catAx>
        <c:axId val="138173824"/>
        <c:scaling>
          <c:orientation val="minMax"/>
        </c:scaling>
        <c:axPos val="b"/>
        <c:numFmt formatCode="General" sourceLinked="1"/>
        <c:tickLblPos val="nextTo"/>
        <c:crossAx val="138175616"/>
        <c:crosses val="autoZero"/>
        <c:auto val="1"/>
        <c:lblAlgn val="ctr"/>
        <c:lblOffset val="100"/>
      </c:catAx>
      <c:valAx>
        <c:axId val="138175616"/>
        <c:scaling>
          <c:orientation val="minMax"/>
        </c:scaling>
        <c:axPos val="l"/>
        <c:majorGridlines/>
        <c:numFmt formatCode="General" sourceLinked="1"/>
        <c:tickLblPos val="nextTo"/>
        <c:crossAx val="1381738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Кокс 6%, </a:t>
            </a:r>
            <a:r>
              <a:rPr lang="ru-RU" dirty="0" err="1" smtClean="0"/>
              <a:t>тыс.тн</a:t>
            </a:r>
            <a:endParaRPr lang="ru-RU" dirty="0"/>
          </a:p>
        </c:rich>
      </c:tx>
      <c:layout>
        <c:manualLayout>
          <c:xMode val="edge"/>
          <c:yMode val="edge"/>
          <c:x val="0.11838037933937473"/>
          <c:y val="2.8643032931819777E-3"/>
        </c:manualLayout>
      </c:layout>
    </c:title>
    <c:plotArea>
      <c:layout>
        <c:manualLayout>
          <c:layoutTarget val="inner"/>
          <c:xMode val="edge"/>
          <c:yMode val="edge"/>
          <c:x val="0.17871316792948094"/>
          <c:y val="0.14708919124705044"/>
          <c:w val="0.78669563710196788"/>
          <c:h val="0.5645447065870875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кокс 6%</c:v>
                </c:pt>
              </c:strCache>
            </c:strRef>
          </c:tx>
          <c:marker>
            <c:symbol val="square"/>
            <c:size val="5"/>
          </c:marke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544</c:v>
                </c:pt>
                <c:pt idx="1">
                  <c:v>374</c:v>
                </c:pt>
                <c:pt idx="2">
                  <c:v>452</c:v>
                </c:pt>
                <c:pt idx="3">
                  <c:v>436</c:v>
                </c:pt>
              </c:numCache>
            </c:numRef>
          </c:val>
        </c:ser>
        <c:marker val="1"/>
        <c:axId val="138031872"/>
        <c:axId val="138033408"/>
      </c:lineChart>
      <c:catAx>
        <c:axId val="138031872"/>
        <c:scaling>
          <c:orientation val="minMax"/>
        </c:scaling>
        <c:axPos val="b"/>
        <c:numFmt formatCode="General" sourceLinked="1"/>
        <c:tickLblPos val="nextTo"/>
        <c:crossAx val="138033408"/>
        <c:crosses val="autoZero"/>
        <c:auto val="1"/>
        <c:lblAlgn val="ctr"/>
        <c:lblOffset val="100"/>
      </c:catAx>
      <c:valAx>
        <c:axId val="138033408"/>
        <c:scaling>
          <c:orientation val="minMax"/>
          <c:max val="600"/>
          <c:min val="200"/>
        </c:scaling>
        <c:axPos val="l"/>
        <c:majorGridlines/>
        <c:numFmt formatCode="General" sourceLinked="1"/>
        <c:tickLblPos val="nextTo"/>
        <c:crossAx val="138031872"/>
        <c:crosses val="autoZero"/>
        <c:crossBetween val="between"/>
        <c:majorUnit val="1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Выручка</a:t>
            </a:r>
            <a:r>
              <a:rPr lang="ru-RU" dirty="0"/>
              <a:t>, млрд.руб.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5899618679740668"/>
          <c:y val="0.14708919124705044"/>
          <c:w val="0.70781978903580445"/>
          <c:h val="0.5645447065870875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выручка, млрд.руб.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2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spPr>
              <a:solidFill>
                <a:srgbClr val="008000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trendline>
            <c:trendlineType val="linear"/>
          </c:trendline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4.5</c:v>
                </c:pt>
                <c:pt idx="1">
                  <c:v>2.7</c:v>
                </c:pt>
                <c:pt idx="2">
                  <c:v>3.2</c:v>
                </c:pt>
                <c:pt idx="3">
                  <c:v>4.0999999999999996</c:v>
                </c:pt>
              </c:numCache>
            </c:numRef>
          </c:val>
        </c:ser>
        <c:axId val="85036416"/>
        <c:axId val="85038208"/>
      </c:barChart>
      <c:catAx>
        <c:axId val="85036416"/>
        <c:scaling>
          <c:orientation val="minMax"/>
        </c:scaling>
        <c:axPos val="b"/>
        <c:numFmt formatCode="General" sourceLinked="1"/>
        <c:tickLblPos val="nextTo"/>
        <c:crossAx val="85038208"/>
        <c:crosses val="autoZero"/>
        <c:auto val="1"/>
        <c:lblAlgn val="ctr"/>
        <c:lblOffset val="100"/>
      </c:catAx>
      <c:valAx>
        <c:axId val="85038208"/>
        <c:scaling>
          <c:orientation val="minMax"/>
        </c:scaling>
        <c:axPos val="l"/>
        <c:majorGridlines/>
        <c:numFmt formatCode="General" sourceLinked="1"/>
        <c:tickLblPos val="nextTo"/>
        <c:crossAx val="85036416"/>
        <c:crosses val="autoZero"/>
        <c:crossBetween val="between"/>
        <c:majorUnit val="1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220427-64CE-4D85-8C78-049B0F35EE53}" type="datetimeFigureOut">
              <a:rPr lang="ru-RU"/>
              <a:pPr/>
              <a:t>07.04.2016</a:t>
            </a:fld>
            <a:endParaRPr lang="ru-RU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FBEF33-9CF7-498A-B1A7-4123BF1A506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392DCA0-984D-4D7B-AA54-66C80D194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charset="0"/>
              </a:rPr>
              <a:t>Уважаемые присутствующие коллеги! Представляю доклад, в котором отражена информация  об основных показателях социально-экономического развития </a:t>
            </a:r>
            <a:r>
              <a:rPr lang="ru-RU" dirty="0" err="1" smtClean="0">
                <a:latin typeface="Arial" charset="0"/>
              </a:rPr>
              <a:t>Губахинского</a:t>
            </a:r>
            <a:r>
              <a:rPr lang="ru-RU" dirty="0" smtClean="0">
                <a:latin typeface="Arial" charset="0"/>
              </a:rPr>
              <a:t>  городского округа и результатах деятельности Управления экономики администрации города </a:t>
            </a:r>
            <a:r>
              <a:rPr lang="ru-RU" dirty="0" err="1" smtClean="0">
                <a:latin typeface="Arial" charset="0"/>
              </a:rPr>
              <a:t>Губаха</a:t>
            </a:r>
            <a:r>
              <a:rPr lang="ru-RU" dirty="0" smtClean="0">
                <a:latin typeface="Arial" charset="0"/>
              </a:rPr>
              <a:t> за 2015 год</a:t>
            </a:r>
          </a:p>
          <a:p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18253F-3B7F-442F-9AB1-E5C58038515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Наибольший вклад в прирост объемов производства вносят предприятия обрабатывающей отрасли.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4E8F2E-72A5-47A6-B484-2F47666D833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Неблагоприятная ситуация в экономике страны имела</a:t>
            </a:r>
            <a:r>
              <a:rPr lang="ru-RU" baseline="0" dirty="0" smtClean="0"/>
              <a:t> разное влияние на экономику крупных </a:t>
            </a:r>
            <a:r>
              <a:rPr lang="ru-RU" baseline="0" dirty="0" err="1" smtClean="0"/>
              <a:t>бюджетообразующих</a:t>
            </a:r>
            <a:r>
              <a:rPr lang="ru-RU" baseline="0" dirty="0" smtClean="0"/>
              <a:t> предприятий </a:t>
            </a:r>
            <a:r>
              <a:rPr lang="ru-RU" baseline="0" dirty="0" err="1" smtClean="0"/>
              <a:t>Губахи</a:t>
            </a:r>
            <a:r>
              <a:rPr lang="ru-RU" baseline="0" dirty="0" smtClean="0"/>
              <a:t>.  ОАО «</a:t>
            </a:r>
            <a:r>
              <a:rPr lang="ru-RU" baseline="0" dirty="0" err="1" smtClean="0"/>
              <a:t>Метафракс</a:t>
            </a:r>
            <a:r>
              <a:rPr lang="ru-RU" baseline="0" dirty="0" smtClean="0"/>
              <a:t>» в отчетном году показывает устойчивое развитие, что объясняется благоприятной для предприятия конъюнктурой ценового рынка, и тем, что усилия предприятия были сосредоточены на отечественном рынке, следствием чего стал прирост рублевой выручки по отношению к валютной составляющей.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DF7620-FBE1-4319-A2C3-F69338AE2AC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aseline="0" dirty="0" smtClean="0"/>
              <a:t>На экономику ОАО «</a:t>
            </a:r>
            <a:r>
              <a:rPr lang="ru-RU" baseline="0" dirty="0" err="1" smtClean="0"/>
              <a:t>Губахинский</a:t>
            </a:r>
            <a:r>
              <a:rPr lang="ru-RU" baseline="0" dirty="0" smtClean="0"/>
              <a:t> кокс» значительное влияние оказывает сложная ситуация в металлургическом производстве, в том числе наличие избыточных производственных мощностей по производству кокса.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DF7620-FBE1-4319-A2C3-F69338AE2AC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latin typeface="+mn-lt"/>
              </a:rPr>
              <a:t>Среднемесячная заработная плата, уровень которой по итогам 2015 года  составил 26, 4 тыс. рублей, на 42% превышает показатели базового 2012 года и на 15% показатели уровня инфляции.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2EB928-6758-4918-A914-DB9F8108DD2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dirty="0" smtClean="0">
                <a:latin typeface="Arial" charset="0"/>
              </a:rPr>
              <a:t>За три года работы городского округа средняя заработная плата в промышленности выросла на</a:t>
            </a:r>
            <a:r>
              <a:rPr lang="ru-RU" baseline="0" dirty="0" smtClean="0">
                <a:latin typeface="Arial" charset="0"/>
              </a:rPr>
              <a:t> 45%, в сфере ЖКХ на 65%,</a:t>
            </a:r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CA5E52-C82D-4205-B57B-CD104BD03FA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dirty="0" smtClean="0">
                <a:latin typeface="Arial" charset="0"/>
              </a:rPr>
              <a:t>в образовании на 66%, в здравоохранении на 55%,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CA5E52-C82D-4205-B57B-CD104BD03FA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dirty="0" smtClean="0">
                <a:latin typeface="Arial" charset="0"/>
              </a:rPr>
              <a:t>В культуре на 128%, спорте на 57%, что позволило выполнить майские указы Президента Российской Федерации.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CA5E52-C82D-4205-B57B-CD104BD03FA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dirty="0" smtClean="0">
                <a:latin typeface="Arial" charset="0"/>
              </a:rPr>
              <a:t>Неблагоприятная ситуация в экономике в 2015 году оказала наибольшее влияние на кредитную сферу, заработная плата в которой упала ниже уровня 2012 года.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CA5E52-C82D-4205-B57B-CD104BD03FA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dirty="0" smtClean="0">
                <a:latin typeface="Arial" charset="0"/>
              </a:rPr>
              <a:t>Наш округ обладает высоким инвестиционным потенциалом, занимая 8 место из 48 территорий Пермского края, что говорит об устойчивом развитии экономики. В 2015 году объем инвестиций составил 3,2 млрд.руб. или  в расчете на 1 жителя - 89 тыс.руб., что в 5 раза выше базового для городского округа уровня 2012 года. </a:t>
            </a:r>
            <a:r>
              <a:rPr lang="ru-RU" sz="1200" b="0" i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Основной объем инвестиций в размере 2,7 млрд. или  85% приходится на ОАО «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Метафракс</a:t>
            </a:r>
            <a:r>
              <a:rPr lang="ru-RU" sz="1200" b="0" i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». Предприятие обновило подвижной парк (приобретены железнодорожные цистерны для перевозки метанола), завершило первый этап реконструкции агрегата метанола, проведена модернизация печи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риформинга</a:t>
            </a:r>
            <a:r>
              <a:rPr lang="ru-RU" sz="1200" b="0" i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 Ведется строительство второй установки по производству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малометанольного</a:t>
            </a:r>
            <a:r>
              <a:rPr lang="ru-RU" sz="1200" b="0" i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концентрированного формалина.</a:t>
            </a:r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CA5E52-C82D-4205-B57B-CD104BD03FA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err="1" smtClean="0">
                <a:latin typeface="Arial" charset="0"/>
              </a:rPr>
              <a:t>Губахинский</a:t>
            </a:r>
            <a:r>
              <a:rPr lang="ru-RU" dirty="0" smtClean="0">
                <a:latin typeface="Arial" charset="0"/>
              </a:rPr>
              <a:t> городской округ входит в состав благоприятных территорий с уровнем безработицы ниже среднего по Пермскому краю.</a:t>
            </a:r>
          </a:p>
          <a:p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926296-13C5-4E17-8F52-5171F77A722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2015 год – </a:t>
            </a:r>
            <a:r>
              <a:rPr lang="ru-RU" sz="12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год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знаменательный. В отчетный год мы с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вами отметили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 70-летие Победы советского народа в Великой Отечественной войне.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Дата наполнена особым смыслом. Это – священная память о погибших на полях сражений. Это – наша история, наша боль, наша надежда, а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также</a:t>
            </a:r>
            <a:r>
              <a:rPr lang="ru-RU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долг перед поколением победителей - сохранить историческую память о Великой Отечественной войне, не оставить в забвении ни одного погибшего солдата, отдать дань благодарности за героический подвиг в Великой Отечественной войне живым ветеранам войны и трудового фронта.</a:t>
            </a:r>
            <a:r>
              <a:rPr lang="ru-RU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Не случайно День Победы – это праздник, который с годами не только не тускнеет, но занимает всё более важное место в нашей жизни. Именно под знаком 70-летия Победы прошел отчетный 2015 год.</a:t>
            </a:r>
          </a:p>
          <a:p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18253F-3B7F-442F-9AB1-E5C58038515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год подряд бюджет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Губахинского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городского округа  составлен с учетом  программного формата, предусмотренного статьей 179 Бюджетного кодекса Российской Федерации. </a:t>
            </a:r>
            <a:r>
              <a:rPr lang="ru-RU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Общий объем финансирования программного бюджета </a:t>
            </a:r>
            <a:r>
              <a:rPr lang="ru-RU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составил 747,5 млн.руб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F0473A-6BF9-4104-AD69-FE35F6ADCB1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слайде представлены сводные результаты оценки эффективности реализации мероприятий программ за 2015 год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F0473A-6BF9-4104-AD69-FE35F6ADCB1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745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charset="0"/>
              </a:rPr>
              <a:t>Функционально-целевое направление  «Экономическая политика»</a:t>
            </a:r>
          </a:p>
          <a:p>
            <a:r>
              <a:rPr lang="ru-RU" smtClean="0">
                <a:latin typeface="Arial" charset="0"/>
              </a:rPr>
              <a:t>Муниципальная программа «Развитие малого и среднего предпринимательства» Основной целью программы является создание условий для развития малого и среднего бизнеса во всех отраслях экономики и увеличение количества занятых в малом и среднем бизнесе.</a:t>
            </a:r>
          </a:p>
          <a:p>
            <a:endParaRPr lang="ru-RU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B0364-BE0C-4C27-A99F-0C30DCED411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95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charset="0"/>
              </a:rPr>
              <a:t>За три года деятельности</a:t>
            </a:r>
            <a:r>
              <a:rPr lang="ru-RU" baseline="0" dirty="0" smtClean="0">
                <a:latin typeface="Arial" charset="0"/>
              </a:rPr>
              <a:t> городского округа численность граждан, занимающихся индивидуальной трудовой деятельностью, выросла на 14% с 618 до 704 человек.</a:t>
            </a:r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1A1BF9-695C-49EC-AB11-5E63E641CDE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95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charset="0"/>
              </a:rPr>
              <a:t>За три года деятельности</a:t>
            </a:r>
            <a:r>
              <a:rPr lang="ru-RU" baseline="0" dirty="0" smtClean="0">
                <a:latin typeface="Arial" charset="0"/>
              </a:rPr>
              <a:t> городского округа численность граждан, занимающихся индивидуальной трудовой деятельностью, выросла на 14% с 618 до 704 человек.</a:t>
            </a:r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1A1BF9-695C-49EC-AB11-5E63E641CDE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95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charset="0"/>
              </a:rPr>
              <a:t>За три года деятельности</a:t>
            </a:r>
            <a:r>
              <a:rPr lang="ru-RU" baseline="0" dirty="0" smtClean="0">
                <a:latin typeface="Arial" charset="0"/>
              </a:rPr>
              <a:t> городского округа численность граждан, занимающихся индивидуальной трудовой деятельностью, выросла на 14% с 618 до 704 человек.</a:t>
            </a:r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1A1BF9-695C-49EC-AB11-5E63E641CDEA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95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charset="0"/>
              </a:rPr>
              <a:t>За три года деятельности</a:t>
            </a:r>
            <a:r>
              <a:rPr lang="ru-RU" baseline="0" dirty="0" smtClean="0">
                <a:latin typeface="Arial" charset="0"/>
              </a:rPr>
              <a:t> городского округа численность граждан, занимающихся индивидуальной трудовой деятельностью, выросла на 14% с 618 до 704 человек.</a:t>
            </a:r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1A1BF9-695C-49EC-AB11-5E63E641CDEA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155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charset="0"/>
              </a:rPr>
              <a:t>Основным источником поступлений в доходную часть бюджета остается единый  налог на вмененный доход-93% общего объема поступлений малого и среднего бизнеса, за</a:t>
            </a:r>
            <a:r>
              <a:rPr lang="ru-RU" baseline="0" dirty="0" smtClean="0">
                <a:latin typeface="Arial" charset="0"/>
              </a:rPr>
              <a:t> отчетный год на 25% с 4 до 5% увеличились поступления налогов , взимаемых в связи с применением патентной системы, что связано с предстоящими в 2017-2018 году изменениями налогового законодательства и переходом на патентную систему налогообложения.</a:t>
            </a:r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75656-4214-4A7E-8F9C-D50BBD823C1B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charset="0"/>
              </a:rPr>
              <a:t>Финансирование программы «Развитие малого и среднего предпринимательства» в 2015 году возросло в 4 раза в сравнении с 2014 годом и составило 3,9 млн. руб., в том числе за счет краевых средств 0,6 млн. руб. и 2,8 млн.руб. за счет федеральных средств. Значимым событием отчетного года стал межмуниципальный форум предпринимателей «Территория бизнеса», в рамках которого рассмотрены вопросы стратегических направлений развития города</a:t>
            </a:r>
            <a:r>
              <a:rPr lang="ru-RU" baseline="0" dirty="0" smtClean="0">
                <a:latin typeface="Arial" charset="0"/>
              </a:rPr>
              <a:t>  </a:t>
            </a:r>
            <a:r>
              <a:rPr lang="ru-RU" baseline="0" dirty="0" err="1" smtClean="0">
                <a:latin typeface="Arial" charset="0"/>
              </a:rPr>
              <a:t>Губаха</a:t>
            </a:r>
            <a:r>
              <a:rPr lang="ru-RU" baseline="0" dirty="0" smtClean="0">
                <a:latin typeface="Arial" charset="0"/>
              </a:rPr>
              <a:t>, молодежного предпринимательства, взаимодействия предпринимательского сообщества, фотографии форума представлены на слайде.</a:t>
            </a:r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9BA0A1-A03F-44F6-9BAB-17AC9404290C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56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r>
              <a:rPr lang="ru-RU" dirty="0" smtClean="0">
                <a:latin typeface="Arial" charset="0"/>
              </a:rPr>
              <a:t>В 2015 году на территорию поступили 1,6 млн.руб. средств федерального бюджета по итогам отбора </a:t>
            </a:r>
            <a:r>
              <a:rPr lang="ru-RU" dirty="0" err="1" smtClean="0">
                <a:latin typeface="Arial" charset="0"/>
              </a:rPr>
              <a:t>бизнес-проектов</a:t>
            </a:r>
            <a:r>
              <a:rPr lang="ru-RU" dirty="0" smtClean="0">
                <a:latin typeface="Arial" charset="0"/>
              </a:rPr>
              <a:t> в 2014 году</a:t>
            </a:r>
            <a:r>
              <a:rPr lang="ru-RU" baseline="0" dirty="0" smtClean="0">
                <a:latin typeface="Arial" charset="0"/>
              </a:rPr>
              <a:t> и заключением договоров лизинга оборудования. В рамках программы предоставлены субсидии на приобретение оборудования по </a:t>
            </a:r>
            <a:r>
              <a:rPr lang="ru-RU" baseline="0" dirty="0" err="1" smtClean="0">
                <a:latin typeface="Arial" charset="0"/>
              </a:rPr>
              <a:t>бизнес-проекту</a:t>
            </a:r>
            <a:r>
              <a:rPr lang="ru-RU" baseline="0" dirty="0" smtClean="0">
                <a:latin typeface="Arial" charset="0"/>
              </a:rPr>
              <a:t> ИП Лопатина Им, «Гостиница в туристическом центре «Серебряная мечта» и субсидии в связи с началом предпринимательской деятельности ООО «</a:t>
            </a:r>
            <a:r>
              <a:rPr lang="ru-RU" baseline="0" dirty="0" err="1" smtClean="0">
                <a:latin typeface="Arial" charset="0"/>
              </a:rPr>
              <a:t>Сайлекс-Инжиниринг</a:t>
            </a:r>
            <a:r>
              <a:rPr lang="ru-RU" baseline="0" dirty="0" smtClean="0">
                <a:latin typeface="Arial" charset="0"/>
              </a:rPr>
              <a:t>» на приобретение оборудования для производства </a:t>
            </a:r>
            <a:r>
              <a:rPr lang="ru-RU" baseline="0" dirty="0" err="1" smtClean="0">
                <a:latin typeface="Arial" charset="0"/>
              </a:rPr>
              <a:t>резино-технических</a:t>
            </a:r>
            <a:r>
              <a:rPr lang="ru-RU" baseline="0" dirty="0" smtClean="0">
                <a:latin typeface="Arial" charset="0"/>
              </a:rPr>
              <a:t> изделий,</a:t>
            </a:r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2EA60A-78EB-4FF0-A6BA-8EDBC414F571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charset="0"/>
              </a:rPr>
              <a:t>Основные социально-экономические показатели показывают устойчивое развитие </a:t>
            </a:r>
            <a:r>
              <a:rPr lang="ru-RU" dirty="0" err="1" smtClean="0">
                <a:latin typeface="Arial" charset="0"/>
              </a:rPr>
              <a:t>Губахинского</a:t>
            </a:r>
            <a:r>
              <a:rPr lang="ru-RU" dirty="0" smtClean="0">
                <a:latin typeface="Arial" charset="0"/>
              </a:rPr>
              <a:t> городского округа. Площадь территории городского округа 1009,5 кв.км. Численность населения городского округа на 1 января 2016 года составила 35,1 тыс. человек. </a:t>
            </a:r>
          </a:p>
          <a:p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4A0C32-9A2C-4117-92B5-3834B1D9214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769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Проведен семинар-конкурс</a:t>
            </a:r>
            <a:r>
              <a:rPr lang="ru-RU" baseline="0" dirty="0" smtClean="0">
                <a:solidFill>
                  <a:schemeClr val="bg1"/>
                </a:solidFill>
                <a:latin typeface="Arial" charset="0"/>
              </a:rPr>
              <a:t> для поваров, барменов, официантов «Профессиональные компетенции в сфере обслуживания», предприниматели 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приняли участие в краевом конкурсе «Предприниматель года» и Итоговом форуме предпринимателей, благодарственным письмом Пермского края награждены</a:t>
            </a:r>
            <a:r>
              <a:rPr lang="ru-RU" baseline="0" dirty="0" smtClean="0">
                <a:solidFill>
                  <a:schemeClr val="bg1"/>
                </a:solidFill>
                <a:latin typeface="Arial" charset="0"/>
              </a:rPr>
              <a:t> Грищенко В.П., Тягло О.А., Шмелев В.И. 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В рамках текущей деятельности </a:t>
            </a:r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Бизнес-Инкубатора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 организована  информационно-аналитическая, консультационная, организационная поддержка по вопросам открытия и развития бизнеса, проведен ремонт офисных помещений. Большое внимание было оказано изменениям</a:t>
            </a:r>
            <a:r>
              <a:rPr lang="ru-RU" baseline="0" dirty="0" smtClean="0">
                <a:solidFill>
                  <a:schemeClr val="bg1"/>
                </a:solidFill>
                <a:latin typeface="Arial" charset="0"/>
              </a:rPr>
              <a:t> условий розничной продажи алкогольной продукции.</a:t>
            </a:r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9EEB9C-A334-4938-9376-5B768A7B53C0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769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Проведен семинар-конкурс</a:t>
            </a:r>
            <a:r>
              <a:rPr lang="ru-RU" baseline="0" dirty="0" smtClean="0">
                <a:solidFill>
                  <a:schemeClr val="bg1"/>
                </a:solidFill>
                <a:latin typeface="Arial" charset="0"/>
              </a:rPr>
              <a:t> для поваров, барменов, официантов «Профессиональные компетенции в сфере обслуживания», предприниматели 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приняли участие в краевом конкурсе «Предприниматель года» и Итоговом форуме предпринимателей, благодарственным письмом Пермского края награждены</a:t>
            </a:r>
            <a:r>
              <a:rPr lang="ru-RU" baseline="0" dirty="0" smtClean="0">
                <a:solidFill>
                  <a:schemeClr val="bg1"/>
                </a:solidFill>
                <a:latin typeface="Arial" charset="0"/>
              </a:rPr>
              <a:t> Грищенко В.П., Тягло О.А., Шмелев В.И. 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В рамках текущей деятельности </a:t>
            </a:r>
            <a:r>
              <a:rPr lang="ru-RU" dirty="0" err="1" smtClean="0">
                <a:solidFill>
                  <a:schemeClr val="bg1"/>
                </a:solidFill>
                <a:latin typeface="Arial" charset="0"/>
              </a:rPr>
              <a:t>Бизнес-Инкубатора</a:t>
            </a:r>
            <a:r>
              <a:rPr lang="ru-RU" dirty="0" smtClean="0">
                <a:solidFill>
                  <a:schemeClr val="bg1"/>
                </a:solidFill>
                <a:latin typeface="Arial" charset="0"/>
              </a:rPr>
              <a:t> организована  информационно-аналитическая, консультационная, организационная поддержка по вопросам открытия и развития бизнеса, проведен ремонт офисных помещений. Большое внимание было оказано изменениям</a:t>
            </a:r>
            <a:r>
              <a:rPr lang="ru-RU" baseline="0" dirty="0" smtClean="0">
                <a:solidFill>
                  <a:schemeClr val="bg1"/>
                </a:solidFill>
                <a:latin typeface="Arial" charset="0"/>
              </a:rPr>
              <a:t> условий розничной продажи алкогольной продукции.</a:t>
            </a:r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9EEB9C-A334-4938-9376-5B768A7B53C0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97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charset="0"/>
              </a:rPr>
              <a:t>Впервые в 2014 году разработана муниципальная программа «Развитие сельского хозяйства и регулирование рынков сельхозпродукции», мероприятия</a:t>
            </a:r>
            <a:r>
              <a:rPr lang="ru-RU" baseline="0" dirty="0" smtClean="0">
                <a:latin typeface="Arial" charset="0"/>
              </a:rPr>
              <a:t> </a:t>
            </a:r>
            <a:r>
              <a:rPr lang="ru-RU" baseline="0" smtClean="0">
                <a:latin typeface="Arial" charset="0"/>
              </a:rPr>
              <a:t>которой выполнялись и в 2015 году</a:t>
            </a:r>
            <a:r>
              <a:rPr lang="ru-RU" smtClean="0">
                <a:latin typeface="Arial" charset="0"/>
              </a:rPr>
              <a:t>. </a:t>
            </a:r>
            <a:r>
              <a:rPr lang="ru-RU" dirty="0" smtClean="0">
                <a:latin typeface="Arial" charset="0"/>
              </a:rPr>
              <a:t>Основной целью программы рост доходности и эффективности сельскохозяйственных производителей.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A686F9-9F71-4F75-80BB-8D0DC14E365B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17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 charset="0"/>
              </a:rPr>
              <a:t>Объем продукции сельского хозяйства за 2015 год составил 168 млн.руб., что сопоставимо с уровнем 2014 года. </a:t>
            </a:r>
          </a:p>
          <a:p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B7CF0A-6861-4B1B-85C7-DAF8C1AC116C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4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charset="0"/>
              </a:rPr>
              <a:t>За отчетный год организовано и совместно с торговым центром «Купеческий» проведено 17 ярмарочных мероприятий, целью </a:t>
            </a:r>
            <a:r>
              <a:rPr lang="ru-RU" dirty="0" err="1" smtClean="0">
                <a:latin typeface="Arial" charset="0"/>
              </a:rPr>
              <a:t>импортозамещения</a:t>
            </a:r>
            <a:r>
              <a:rPr lang="ru-RU" dirty="0" smtClean="0">
                <a:latin typeface="Arial" charset="0"/>
              </a:rPr>
              <a:t> и расширения рынков сбыта отечественных сельхозпроизводителей. Мероприятия программы проведены без бюджетного финансирования.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F7D1E5-A559-498E-9855-35BA26F8A36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395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charset="0"/>
              </a:rPr>
              <a:t>Сегодня Вашему вниманию были представлены результаты деятельности за 2015 год и итоги трехлетнего развития городского округа. В формате часового доклада невозможно затронуть все темы нашей многогранной работы, часть направлений</a:t>
            </a:r>
            <a:r>
              <a:rPr lang="ru-RU" baseline="0" dirty="0" smtClean="0">
                <a:latin typeface="Arial" charset="0"/>
              </a:rPr>
              <a:t> муниципального развития остались за рамками выступления, но это не умаляет их значения</a:t>
            </a:r>
            <a:r>
              <a:rPr lang="ru-RU" baseline="0" smtClean="0">
                <a:latin typeface="Arial" charset="0"/>
              </a:rPr>
              <a:t>. </a:t>
            </a:r>
            <a:r>
              <a:rPr lang="ru-RU" smtClean="0">
                <a:latin typeface="Arial" charset="0"/>
              </a:rPr>
              <a:t>Фундамент</a:t>
            </a:r>
            <a:r>
              <a:rPr lang="ru-RU" dirty="0" smtClean="0">
                <a:latin typeface="Arial" charset="0"/>
              </a:rPr>
              <a:t>, заложенный в течение трех лет работы городского округа в</a:t>
            </a:r>
            <a:r>
              <a:rPr lang="ru-RU" baseline="0" dirty="0" smtClean="0"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2013-2015 годах, является основой принятия решений в очень значимый для нас</a:t>
            </a:r>
            <a:r>
              <a:rPr lang="ru-RU" baseline="0" dirty="0" smtClean="0">
                <a:latin typeface="Arial" charset="0"/>
              </a:rPr>
              <a:t> 2016 год- год 75-летия города </a:t>
            </a:r>
            <a:r>
              <a:rPr lang="ru-RU" baseline="0" dirty="0" err="1" smtClean="0">
                <a:latin typeface="Arial" charset="0"/>
              </a:rPr>
              <a:t>Губаха</a:t>
            </a:r>
            <a:r>
              <a:rPr lang="ru-RU" dirty="0" smtClean="0">
                <a:latin typeface="Arial" charset="0"/>
              </a:rPr>
              <a:t>. Нам совместно</a:t>
            </a:r>
            <a:r>
              <a:rPr lang="ru-RU" baseline="0" dirty="0" smtClean="0">
                <a:latin typeface="Arial" charset="0"/>
              </a:rPr>
              <a:t> с Вами и </a:t>
            </a:r>
            <a:r>
              <a:rPr lang="ru-RU" baseline="0" dirty="0" err="1" smtClean="0">
                <a:latin typeface="Arial" charset="0"/>
              </a:rPr>
              <a:t>бизнес-структурами</a:t>
            </a:r>
            <a:r>
              <a:rPr lang="ru-RU" baseline="0" dirty="0" smtClean="0"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в 2016 году </a:t>
            </a:r>
            <a:r>
              <a:rPr lang="ru-RU" baseline="0" dirty="0" smtClean="0">
                <a:latin typeface="Arial" charset="0"/>
              </a:rPr>
              <a:t>предстоит большая работа по повышению уровня жизни в округе. Сегодня перед собой мы ставим сложные задачи для того, чтобы </a:t>
            </a:r>
            <a:r>
              <a:rPr lang="ru-RU" baseline="0" dirty="0" err="1" smtClean="0">
                <a:latin typeface="Arial" charset="0"/>
              </a:rPr>
              <a:t>Губахинский</a:t>
            </a:r>
            <a:r>
              <a:rPr lang="ru-RU" baseline="0" dirty="0" smtClean="0">
                <a:latin typeface="Arial" charset="0"/>
              </a:rPr>
              <a:t> городской округ стал территорией бизнеса, территорией успеха, успешных проектов и успешных людей.</a:t>
            </a:r>
          </a:p>
          <a:p>
            <a:endParaRPr lang="ru-RU" baseline="0" dirty="0" smtClean="0">
              <a:latin typeface="Arial" charset="0"/>
            </a:endParaRPr>
          </a:p>
          <a:p>
            <a:r>
              <a:rPr lang="ru-RU" baseline="0" dirty="0" smtClean="0">
                <a:latin typeface="Arial" charset="0"/>
              </a:rPr>
              <a:t>Благодарю за внимание.</a:t>
            </a:r>
            <a:endParaRPr lang="ru-RU" dirty="0" smtClean="0">
              <a:latin typeface="Arial" charset="0"/>
            </a:endParaRPr>
          </a:p>
          <a:p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E6F849-290C-47FE-A51A-489611A9C007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2015 год, столь важный год для нас, прошел в условиях экономического кризиса. Санкции, введенные с 2014 года ЕС И США против России, в 2015 году оказали сильное влияние не только на экономику Российской Федерации и Пермского края, но на экономику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Губахинского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городского округа, что находит свое отражение в динамике </a:t>
            </a:r>
            <a:r>
              <a:rPr lang="ru-RU" dirty="0" smtClean="0">
                <a:latin typeface="Arial" charset="0"/>
              </a:rPr>
              <a:t>основных демографических показателей, </a:t>
            </a:r>
            <a:r>
              <a:rPr lang="ru-RU" dirty="0" smtClean="0"/>
              <a:t>а также показателей бюджета городского округа. </a:t>
            </a:r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07C8E-467D-406A-96E4-670FBFF7873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Объем доходов бюджета 2015 года составил 783,6 млн.руб., что меньше  аналогичного показателя за 2014 год на 142,1 млн.рублей, и объясняется, в первую очередь, снижением безвозмездных поступлений за счет вышестоящих бюджетов на реализацию инвестиционных проектов и мер поддержки,</a:t>
            </a:r>
            <a:r>
              <a:rPr lang="ru-RU" baseline="0" dirty="0" smtClean="0"/>
              <a:t> связанных с уменьшением доходной части федерального и краевого бюджетов.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11EE5-5186-4AC1-99D1-269A9B7EF9D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charset="0"/>
              </a:rPr>
              <a:t>Собственные доходы бюджета получены в объеме 261,9 млн. руб. и в расчете на 1 жителя составляют более 7,3 тыс. рублей,</a:t>
            </a:r>
            <a:r>
              <a:rPr lang="ru-RU" baseline="0" dirty="0" smtClean="0">
                <a:latin typeface="Arial" charset="0"/>
              </a:rPr>
              <a:t> что незначительно отличается от показателей работы в 2014 году.</a:t>
            </a:r>
            <a:endParaRPr lang="ru-RU" dirty="0" smtClean="0">
              <a:latin typeface="Arial" charset="0"/>
            </a:endParaRPr>
          </a:p>
          <a:p>
            <a:endParaRPr lang="ru-RU" dirty="0" smtClean="0">
              <a:latin typeface="Arial" charset="0"/>
            </a:endParaRPr>
          </a:p>
          <a:p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3C41F7-C6A0-40D9-AF0E-34EB3217ADC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 charset="0"/>
              </a:rPr>
              <a:t>В целях снижения неблагоприятного влияния </a:t>
            </a:r>
            <a:r>
              <a:rPr lang="ru-RU" baseline="0" dirty="0" smtClean="0">
                <a:latin typeface="Arial" charset="0"/>
              </a:rPr>
              <a:t> введения санкций против России в</a:t>
            </a:r>
            <a:r>
              <a:rPr lang="ru-RU" dirty="0" smtClean="0">
                <a:latin typeface="Arial" charset="0"/>
              </a:rPr>
              <a:t> 2015 году в соответствии с распоряжением Правительства Российской Федерации</a:t>
            </a:r>
            <a:r>
              <a:rPr lang="ru-RU" baseline="0" dirty="0" smtClean="0">
                <a:latin typeface="Arial" charset="0"/>
              </a:rPr>
              <a:t> от 27 января 2015г. № 98-р администрацией разработан и реализован План обеспечения устойчивого развития экономики и социальной стабильности в </a:t>
            </a:r>
            <a:r>
              <a:rPr lang="ru-RU" baseline="0" dirty="0" err="1" smtClean="0">
                <a:latin typeface="Arial" charset="0"/>
              </a:rPr>
              <a:t>Губахинском</a:t>
            </a:r>
            <a:r>
              <a:rPr lang="ru-RU" baseline="0" dirty="0" smtClean="0">
                <a:latin typeface="Arial" charset="0"/>
              </a:rPr>
              <a:t> городском округе, который в первую очередь направлен на 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оптимизацию бюджетных расходов за счет выявления и сокращения неэффективных затрат, концентрации ресурсов на приоритетных направлениях развития и выполнении публичных обязательств. </a:t>
            </a:r>
            <a:r>
              <a:rPr lang="ru-RU" dirty="0" smtClean="0"/>
              <a:t>Расходы бюджета в  2015 году составили 776,0 млн.руб., или 76,4% уровня  2014 года.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C590E4-3889-4E61-AC0B-2F33CE804DF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Бюджет городского округа за отчетный период остается социально направленным. 3/5 расходов бюджета связаны с развитием социальной сферы (образование, культура, физическая культура и спорт),1/5- на инфраструктуры и ЖКХ.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F55D4D-150D-496F-B38B-6E9BA69C761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latin typeface="+mn-lt"/>
              </a:rPr>
              <a:t>Наполняемость бюджета напрямую зависит от развития реального сектора экономики. </a:t>
            </a:r>
            <a:r>
              <a:rPr lang="ru-RU" dirty="0" err="1" smtClean="0">
                <a:latin typeface="+mn-lt"/>
              </a:rPr>
              <a:t>Губахинский</a:t>
            </a:r>
            <a:r>
              <a:rPr lang="ru-RU" dirty="0" smtClean="0">
                <a:latin typeface="+mn-lt"/>
              </a:rPr>
              <a:t> городской округ принадлежит к числу промышленных территорий Пермского края с положительной динамикой производства товаров, работ, услуг. В сравнении с базовым  для городского округа 2012 годом объем производства товаров, работ, услуг вырос в 1,4 раза и составил в 2015 году</a:t>
            </a:r>
            <a:r>
              <a:rPr lang="ru-RU" baseline="0" dirty="0" smtClean="0">
                <a:latin typeface="+mn-lt"/>
              </a:rPr>
              <a:t> 23,4 млрд.руб.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DF7620-FBE1-4319-A2C3-F69338AE2AC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5914-5C70-4DDD-9031-71D777C97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2E7CA-7D85-42DE-8DA2-0E3A0D618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DC768-7F2D-4378-BD70-09C768FE0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клипа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60A6-6A76-401B-9313-0DC9A2C36E0C}" type="datetime1">
              <a:rPr lang="en-US"/>
              <a:pPr>
                <a:defRPr/>
              </a:pPr>
              <a:t>4/7/2016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C2678-A9B4-41D0-B259-A67B77384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BFE31-9218-4EC3-9777-3228D603C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94E2-B22E-4499-BA99-2F6A7F04E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7C52-CD41-4AF6-81A2-5634602CF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4FA0-3F2B-4DAB-85E6-9CA96E8F9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98545-FA7B-497F-BB87-C8304A0A6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15F29-9DC8-43D1-849C-B4C2469D3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6E7E-D18D-48E2-93CD-CDAF63EDF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381F9-4C15-4EF4-9652-E06756637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A55589E-FEA4-495E-ABBF-2537BA593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1" r:id="rId2"/>
    <p:sldLayoutId id="2147483713" r:id="rId3"/>
    <p:sldLayoutId id="2147483710" r:id="rId4"/>
    <p:sldLayoutId id="2147483709" r:id="rId5"/>
    <p:sldLayoutId id="2147483708" r:id="rId6"/>
    <p:sldLayoutId id="2147483707" r:id="rId7"/>
    <p:sldLayoutId id="2147483706" r:id="rId8"/>
    <p:sldLayoutId id="2147483714" r:id="rId9"/>
    <p:sldLayoutId id="2147483705" r:id="rId10"/>
    <p:sldLayoutId id="2147483704" r:id="rId11"/>
    <p:sldLayoutId id="214748371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8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9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_____Microsoft_Office_Excel_97-200311.xls"/><Relationship Id="rId4" Type="http://schemas.openxmlformats.org/officeDocument/2006/relationships/oleObject" Target="../embeddings/_____Microsoft_Office_Excel_97-200310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_____Microsoft_Office_Excel_97-200313.xls"/><Relationship Id="rId4" Type="http://schemas.openxmlformats.org/officeDocument/2006/relationships/oleObject" Target="../embeddings/_____Microsoft_Office_Excel_97-200312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_____Microsoft_Office_Excel_97-200315.xls"/><Relationship Id="rId4" Type="http://schemas.openxmlformats.org/officeDocument/2006/relationships/oleObject" Target="../embeddings/_____Microsoft_Office_Excel_97-200314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_____Microsoft_Office_Excel_97-200317.xls"/><Relationship Id="rId4" Type="http://schemas.openxmlformats.org/officeDocument/2006/relationships/oleObject" Target="../embeddings/_____Microsoft_Office_Excel_97-200316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_____Microsoft_Office_Excel_97-200319.xls"/><Relationship Id="rId4" Type="http://schemas.openxmlformats.org/officeDocument/2006/relationships/oleObject" Target="../embeddings/_____Microsoft_Office_Excel_97-200318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_____Microsoft_Office_Excel_97-200321.xls"/><Relationship Id="rId4" Type="http://schemas.openxmlformats.org/officeDocument/2006/relationships/oleObject" Target="../embeddings/_____Microsoft_Office_Excel_97-200320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_____Microsoft_Office_Excel_97-200322.xls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7015881A4E083A3DD9740B21F28BD53408678EBABF2649753B168A88B746AC1440C7267F8A76B124r0i8K" TargetMode="External"/><Relationship Id="rId3" Type="http://schemas.openxmlformats.org/officeDocument/2006/relationships/hyperlink" Target="consultantplus://offline/ref=7015881A4E083A3DD9740B21F28BD53408678EBABF2649753B168A88B746AC1440C7267F8A75B026r0iDK" TargetMode="External"/><Relationship Id="rId7" Type="http://schemas.openxmlformats.org/officeDocument/2006/relationships/hyperlink" Target="consultantplus://offline/ref=7015881A4E083A3DD9740B21F28BD53408678EBABF2649753B168A88B746AC1440C7267F8A77B92Cr0iCK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7015881A4E083A3DD9740B21F28BD53408678EBABF2649753B168A88B746AC1440C7267F8A77B625r0i6K" TargetMode="External"/><Relationship Id="rId5" Type="http://schemas.openxmlformats.org/officeDocument/2006/relationships/hyperlink" Target="consultantplus://offline/ref=7015881A4E083A3DD9740B21F28BD53408678EBABF2649753B168A88B746AC1440C7267F8A75B624r0iFK" TargetMode="External"/><Relationship Id="rId4" Type="http://schemas.openxmlformats.org/officeDocument/2006/relationships/hyperlink" Target="consultantplus://offline/ref=7015881A4E083A3DD9740B21F28BD53408678EBABF2649753B168A88B746AC1440C7267F8A75B52Cr0i9K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7015881A4E083A3DD9740B21F28BD53408678EBABF2649753B168A88B746AC1440C7267F8A76B124r0i8K" TargetMode="External"/><Relationship Id="rId3" Type="http://schemas.openxmlformats.org/officeDocument/2006/relationships/hyperlink" Target="consultantplus://offline/ref=7015881A4E083A3DD9740B21F28BD53408678EBABF2649753B168A88B746AC1440C7267F8A75B026r0iDK" TargetMode="External"/><Relationship Id="rId7" Type="http://schemas.openxmlformats.org/officeDocument/2006/relationships/hyperlink" Target="consultantplus://offline/ref=7015881A4E083A3DD9740B21F28BD53408678EBABF2649753B168A88B746AC1440C7267F8A77B92Cr0iC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7015881A4E083A3DD9740B21F28BD53408678EBABF2649753B168A88B746AC1440C7267F8A77B625r0i6K" TargetMode="External"/><Relationship Id="rId5" Type="http://schemas.openxmlformats.org/officeDocument/2006/relationships/hyperlink" Target="consultantplus://offline/ref=7015881A4E083A3DD9740B21F28BD53408678EBABF2649753B168A88B746AC1440C7267F8A75B624r0iFK" TargetMode="External"/><Relationship Id="rId4" Type="http://schemas.openxmlformats.org/officeDocument/2006/relationships/hyperlink" Target="consultantplus://offline/ref=7015881A4E083A3DD9740B21F28BD53408678EBABF2649753B168A88B746AC1440C7267F8A75B52Cr0i9K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7015881A4E083A3DD9740B21F28BD53408678EBABF2649753B168A88B746AC1440C7267F8A76B124r0i8K" TargetMode="External"/><Relationship Id="rId3" Type="http://schemas.openxmlformats.org/officeDocument/2006/relationships/hyperlink" Target="consultantplus://offline/ref=7015881A4E083A3DD9740B21F28BD53408678EBABF2649753B168A88B746AC1440C7267F8A75B026r0iDK" TargetMode="External"/><Relationship Id="rId7" Type="http://schemas.openxmlformats.org/officeDocument/2006/relationships/hyperlink" Target="consultantplus://offline/ref=7015881A4E083A3DD9740B21F28BD53408678EBABF2649753B168A88B746AC1440C7267F8A77B92Cr0iC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7015881A4E083A3DD9740B21F28BD53408678EBABF2649753B168A88B746AC1440C7267F8A77B625r0i6K" TargetMode="External"/><Relationship Id="rId5" Type="http://schemas.openxmlformats.org/officeDocument/2006/relationships/hyperlink" Target="consultantplus://offline/ref=7015881A4E083A3DD9740B21F28BD53408678EBABF2649753B168A88B746AC1440C7267F8A75B624r0iFK" TargetMode="External"/><Relationship Id="rId4" Type="http://schemas.openxmlformats.org/officeDocument/2006/relationships/hyperlink" Target="consultantplus://offline/ref=7015881A4E083A3DD9740B21F28BD53408678EBABF2649753B168A88B746AC1440C7267F8A75B52Cr0i9K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_____Microsoft_Office_Excel_97-200324.xls"/><Relationship Id="rId4" Type="http://schemas.openxmlformats.org/officeDocument/2006/relationships/oleObject" Target="../embeddings/_____Microsoft_Office_Excel_97-200323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oleObject" Target="../embeddings/_____Microsoft_Office_Excel_97-200325.xls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p.ru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_____Microsoft_Office_Excel_97-200327.xls"/><Relationship Id="rId4" Type="http://schemas.openxmlformats.org/officeDocument/2006/relationships/oleObject" Target="../embeddings/_____Microsoft_Office_Excel_97-200326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3.xls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6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785813" y="-4138613"/>
            <a:ext cx="7977187" cy="90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ctr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ctr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r>
              <a:rPr lang="ru-RU" sz="2700" b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ИТОГИ</a:t>
            </a:r>
            <a:endParaRPr lang="ru-RU" sz="2700" b="1" dirty="0">
              <a:solidFill>
                <a:srgbClr val="0B539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ctr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r>
              <a:rPr lang="ru-RU" sz="2700" b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развития</a:t>
            </a:r>
            <a:endParaRPr lang="ru-RU" sz="2700" b="1" dirty="0">
              <a:solidFill>
                <a:srgbClr val="0B539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ctr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r>
              <a:rPr lang="ru-RU" sz="2700" b="1" dirty="0" err="1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Губахинского</a:t>
            </a:r>
            <a:r>
              <a:rPr lang="ru-RU" sz="2700" b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2700" b="1" dirty="0">
              <a:solidFill>
                <a:srgbClr val="0B539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ctr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r>
              <a:rPr lang="ru-RU" sz="2700" b="1" dirty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700" b="1" dirty="0" smtClean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700" b="1" dirty="0">
                <a:solidFill>
                  <a:srgbClr val="0B5395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indent="447675" algn="ctr" eaLnBrk="0" hangingPunct="0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2400" b="1" dirty="0">
              <a:solidFill>
                <a:srgbClr val="000000"/>
              </a:solidFill>
            </a:endParaRPr>
          </a:p>
          <a:p>
            <a:pPr indent="447675" algn="ctr" eaLnBrk="0" hangingPunct="0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7400" y="5257800"/>
            <a:ext cx="5800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Докладчик: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начальник управления экономики Венера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Сафиулловна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Гречухина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095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занятости работающего населения, %</a:t>
            </a:r>
            <a:endParaRPr lang="ru-RU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379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1884363"/>
          <a:ext cx="8331200" cy="4491037"/>
        </p:xfrm>
        <a:graphic>
          <a:graphicData uri="http://schemas.openxmlformats.org/presentationml/2006/ole">
            <p:oleObj spid="_x0000_s33794" r:id="rId4" imgW="8327858" imgH="449314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работы </a:t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бюджетообразующих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предприятий</a:t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ОАО «</a:t>
            </a:r>
            <a:r>
              <a:rPr lang="ru-RU" sz="3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Метафракс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648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работы </a:t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бюджетообразующих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предприятий</a:t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ОАО «</a:t>
            </a:r>
            <a:r>
              <a:rPr lang="ru-RU" sz="3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Губахинский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кокс»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648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6048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плата, руб.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2" name="Содержимое 4"/>
          <p:cNvGraphicFramePr>
            <a:graphicFrameLocks noGrp="1"/>
          </p:cNvGraphicFramePr>
          <p:nvPr>
            <p:ph idx="1"/>
          </p:nvPr>
        </p:nvGraphicFramePr>
        <p:xfrm>
          <a:off x="406400" y="1879600"/>
          <a:ext cx="8382000" cy="3822700"/>
        </p:xfrm>
        <a:graphic>
          <a:graphicData uri="http://schemas.openxmlformats.org/presentationml/2006/ole">
            <p:oleObj spid="_x0000_s328706" name="Worksheet" r:id="rId4" imgW="6286433" imgH="286691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отраслям экономики, руб.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Промышленность</a:t>
            </a:r>
            <a:endParaRPr lang="ru-RU" sz="1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ЖКХ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half" idx="4294967295"/>
          </p:nvPr>
        </p:nvGraphicFramePr>
        <p:xfrm>
          <a:off x="4648200" y="2571744"/>
          <a:ext cx="3852890" cy="3214710"/>
        </p:xfrm>
        <a:graphic>
          <a:graphicData uri="http://schemas.openxmlformats.org/presentationml/2006/ole">
            <p:oleObj spid="_x0000_s537602" name="Worksheet" r:id="rId4" imgW="2629012" imgH="2143274" progId="Excel.Sheet.8">
              <p:embed/>
            </p:oleObj>
          </a:graphicData>
        </a:graphic>
      </p:graphicFrame>
      <p:graphicFrame>
        <p:nvGraphicFramePr>
          <p:cNvPr id="10" name="Содержимое 3"/>
          <p:cNvGraphicFramePr>
            <a:graphicFrameLocks noGrp="1"/>
          </p:cNvGraphicFramePr>
          <p:nvPr/>
        </p:nvGraphicFramePr>
        <p:xfrm>
          <a:off x="642910" y="2571744"/>
          <a:ext cx="3857652" cy="3230562"/>
        </p:xfrm>
        <a:graphic>
          <a:graphicData uri="http://schemas.openxmlformats.org/presentationml/2006/ole">
            <p:oleObj spid="_x0000_s537603" name="Worksheet" r:id="rId5" imgW="2743200" imgH="217160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отраслям экономики, руб.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Образование</a:t>
            </a:r>
            <a:endParaRPr lang="ru-RU" sz="1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Здравоохранение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half" idx="4294967295"/>
          </p:nvPr>
        </p:nvGraphicFramePr>
        <p:xfrm>
          <a:off x="4648200" y="2571744"/>
          <a:ext cx="3657600" cy="2928958"/>
        </p:xfrm>
        <a:graphic>
          <a:graphicData uri="http://schemas.openxmlformats.org/presentationml/2006/ole">
            <p:oleObj spid="_x0000_s330754" name="Worksheet" r:id="rId4" imgW="2743200" imgH="2057400" progId="Excel.Sheet.8">
              <p:embed/>
            </p:oleObj>
          </a:graphicData>
        </a:graphic>
      </p:graphicFrame>
      <p:graphicFrame>
        <p:nvGraphicFramePr>
          <p:cNvPr id="10" name="Содержимое 3"/>
          <p:cNvGraphicFramePr>
            <a:graphicFrameLocks noGrp="1"/>
          </p:cNvGraphicFramePr>
          <p:nvPr/>
        </p:nvGraphicFramePr>
        <p:xfrm>
          <a:off x="647700" y="2578100"/>
          <a:ext cx="3670300" cy="2946400"/>
        </p:xfrm>
        <a:graphic>
          <a:graphicData uri="http://schemas.openxmlformats.org/presentationml/2006/ole">
            <p:oleObj spid="_x0000_s330755" name="Worksheet" r:id="rId5" imgW="2752716" imgH="20574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отраслям экономики, руб.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Культура</a:t>
            </a:r>
            <a:endParaRPr lang="ru-RU" sz="1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Спорт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half" idx="4294967295"/>
          </p:nvPr>
        </p:nvGraphicFramePr>
        <p:xfrm>
          <a:off x="4648200" y="2571744"/>
          <a:ext cx="3710014" cy="3000396"/>
        </p:xfrm>
        <a:graphic>
          <a:graphicData uri="http://schemas.openxmlformats.org/presentationml/2006/ole">
            <p:oleObj spid="_x0000_s331778" name="Worksheet" r:id="rId4" imgW="2629012" imgH="1914575" progId="Excel.Sheet.8">
              <p:embed/>
            </p:oleObj>
          </a:graphicData>
        </a:graphic>
      </p:graphicFrame>
      <p:graphicFrame>
        <p:nvGraphicFramePr>
          <p:cNvPr id="10" name="Содержимое 3"/>
          <p:cNvGraphicFramePr>
            <a:graphicFrameLocks noGrp="1"/>
          </p:cNvGraphicFramePr>
          <p:nvPr/>
        </p:nvGraphicFramePr>
        <p:xfrm>
          <a:off x="647700" y="2578100"/>
          <a:ext cx="3709986" cy="2994040"/>
        </p:xfrm>
        <a:graphic>
          <a:graphicData uri="http://schemas.openxmlformats.org/presentationml/2006/ole">
            <p:oleObj spid="_x0000_s331779" name="Worksheet" r:id="rId5" imgW="2629012" imgH="19145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отраслям экономики, руб.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Финансы</a:t>
            </a:r>
            <a:endParaRPr lang="ru-RU" sz="1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Управление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half" idx="4294967295"/>
          </p:nvPr>
        </p:nvGraphicFramePr>
        <p:xfrm>
          <a:off x="4648200" y="2571744"/>
          <a:ext cx="3852890" cy="3143272"/>
        </p:xfrm>
        <a:graphic>
          <a:graphicData uri="http://schemas.openxmlformats.org/presentationml/2006/ole">
            <p:oleObj spid="_x0000_s332802" name="Worksheet" r:id="rId4" imgW="2629012" imgH="1724042" progId="Excel.Sheet.8">
              <p:embed/>
            </p:oleObj>
          </a:graphicData>
        </a:graphic>
      </p:graphicFrame>
      <p:graphicFrame>
        <p:nvGraphicFramePr>
          <p:cNvPr id="10" name="Содержимое 3"/>
          <p:cNvGraphicFramePr>
            <a:graphicFrameLocks noGrp="1"/>
          </p:cNvGraphicFramePr>
          <p:nvPr/>
        </p:nvGraphicFramePr>
        <p:xfrm>
          <a:off x="647700" y="2578100"/>
          <a:ext cx="3638548" cy="3065478"/>
        </p:xfrm>
        <a:graphic>
          <a:graphicData uri="http://schemas.openxmlformats.org/presentationml/2006/ole">
            <p:oleObj spid="_x0000_s332803" name="Worksheet" r:id="rId5" imgW="2629012" imgH="172404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Инвестиции в основной капитал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0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864100" y="1928802"/>
          <a:ext cx="3975100" cy="3643338"/>
        </p:xfrm>
        <a:graphic>
          <a:graphicData uri="http://schemas.openxmlformats.org/presentationml/2006/ole">
            <p:oleObj spid="_x0000_s333826" name="Worksheet" r:id="rId4" imgW="3009967" imgH="1857507" progId="Excel.Sheet.8">
              <p:embed/>
            </p:oleObj>
          </a:graphicData>
        </a:graphic>
      </p:graphicFrame>
      <p:graphicFrame>
        <p:nvGraphicFramePr>
          <p:cNvPr id="37891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215900" y="1943100"/>
          <a:ext cx="4498975" cy="3771900"/>
        </p:xfrm>
        <a:graphic>
          <a:graphicData uri="http://schemas.openxmlformats.org/presentationml/2006/ole">
            <p:oleObj spid="_x0000_s333827" name="Worksheet" r:id="rId5" imgW="3238433" imgH="271452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Состояние рынка труда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3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572000" y="2268538"/>
          <a:ext cx="4143375" cy="3914775"/>
        </p:xfrm>
        <a:graphic>
          <a:graphicData uri="http://schemas.openxmlformats.org/presentationml/2006/ole">
            <p:oleObj spid="_x0000_s334850" name="Worksheet" r:id="rId4" imgW="2943327" imgH="2781366" progId="Excel.Sheet.8">
              <p:embed/>
            </p:oleObj>
          </a:graphicData>
        </a:graphic>
      </p:graphicFrame>
      <p:graphicFrame>
        <p:nvGraphicFramePr>
          <p:cNvPr id="3993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355600" y="2335213"/>
          <a:ext cx="4076700" cy="3759200"/>
        </p:xfrm>
        <a:graphic>
          <a:graphicData uri="http://schemas.openxmlformats.org/presentationml/2006/ole">
            <p:oleObj spid="_x0000_s334851" name="Worksheet" r:id="rId5" imgW="3057516" imgH="2819533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1428736"/>
            <a:ext cx="3571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регистрируемой безработицы, 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6314" y="1428736"/>
            <a:ext cx="35718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безработных граждан, чел.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785813" y="-4138613"/>
            <a:ext cx="7977187" cy="737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ctr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ctr" eaLnBrk="0" hangingPunct="0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2400" b="1" dirty="0">
              <a:solidFill>
                <a:srgbClr val="000000"/>
              </a:solidFill>
            </a:endParaRPr>
          </a:p>
          <a:p>
            <a:pPr indent="447675" algn="ctr" eaLnBrk="0" hangingPunct="0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9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Победа- 7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1285860"/>
            <a:ext cx="6715172" cy="5036379"/>
          </a:xfrm>
        </p:spPr>
      </p:pic>
      <p:pic>
        <p:nvPicPr>
          <p:cNvPr id="729090" name="Picture 2" descr="http://i.dou25-ars.ru/u/2e/5b22e4c27611e48594f39aaf1fc8c3/-/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1333501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3571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sz="2400" b="1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71500" y="857250"/>
          <a:ext cx="8229600" cy="5775644"/>
        </p:xfrm>
        <a:graphic>
          <a:graphicData uri="http://schemas.openxmlformats.org/drawingml/2006/table">
            <a:tbl>
              <a:tblPr/>
              <a:tblGrid>
                <a:gridCol w="500063"/>
                <a:gridCol w="3500437"/>
                <a:gridCol w="846138"/>
                <a:gridCol w="846137"/>
                <a:gridCol w="844550"/>
                <a:gridCol w="846138"/>
                <a:gridCol w="846137"/>
              </a:tblGrid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внебюдж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16 452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15 073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1 379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430 482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93 122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307 543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3 095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26 722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граждан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5 733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631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1 887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1 643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1 572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81 376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66 890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1 731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12 301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64 672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36 191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5 406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23 075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жизнедеятельности населения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7 848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7 848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малого и среднего предпринимательства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3 909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2 828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и регулирование рынков сельхозпродукции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Реинвестирование в проекты по созданию рабочих мест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 жильем и услугами ЖКХ населения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7 955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7 955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транспортной системы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58 822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41 221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17 445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и повышение энергетической эффективности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среды. Воспроизводство и использование природных ресурсов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земельными ресурсами  и имуществом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3 296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3 296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территории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29 579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7 001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3 700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18 878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информационного общества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396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3 510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муниципального управления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Переселение граждан из аварийного жилищного фонда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30 577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3 684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18 819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8 074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747 464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290 296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358 768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35 128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63 672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3571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реализации мероприятий программ</a:t>
            </a:r>
            <a:endParaRPr lang="ru-RU" sz="2400" b="1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71500" y="857250"/>
          <a:ext cx="8286778" cy="5774374"/>
        </p:xfrm>
        <a:graphic>
          <a:graphicData uri="http://schemas.openxmlformats.org/drawingml/2006/table">
            <a:tbl>
              <a:tblPr/>
              <a:tblGrid>
                <a:gridCol w="561242"/>
                <a:gridCol w="3653572"/>
                <a:gridCol w="1000132"/>
                <a:gridCol w="1172519"/>
                <a:gridCol w="949657"/>
                <a:gridCol w="949656"/>
              </a:tblGrid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достижения целей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Запланир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уровню затрат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Эффекттивность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Эффективн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Высокоэффект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граждан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Удовлетв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1,58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Вымокоэффект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Высокоэффект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жизнедеятельности населения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Высокоэффект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малого и среднего предпринимательства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Высокоэффект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и регулирование рынков сельхозпродукции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Высокоэффект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Реинвестирование в проекты по созданию рабочих мест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Удовлетв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 жильем и услугами ЖКХ населения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Эффективн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транспортной системы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Высокоэффект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и повышение энергетической эффективности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Эффективн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среды. Воспроизводство и использование природных ресурсов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земельными ресурсами  и имуществом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Эффективн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территории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Удовлетв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информационного общества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Эффективн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муниципального управления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1,32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Высокоэффект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Переселение граждан из аварийного жилищного фонда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Удовлетв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8346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предпринимательства» </a:t>
            </a:r>
            <a:br>
              <a:rPr lang="ru-RU" sz="240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2013-2016 гг.»</a:t>
            </a:r>
            <a:endParaRPr lang="ru-RU" sz="240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0225" y="1752600"/>
            <a:ext cx="7772400" cy="487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Нормативный правовой акт</a:t>
            </a:r>
          </a:p>
          <a:p>
            <a:pPr marL="457200" indent="-45720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от 02.09.2013 №1279 «Об утверждении муниципальной программы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Губахинского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городского округа Пермского края «Развитие малого и среднего предпринимательства» на 2013-2016 гг.</a:t>
            </a:r>
          </a:p>
          <a:p>
            <a:pPr marL="457200" indent="-45720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04850"/>
            <a:ext cx="8382000" cy="5905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показатели муниципальной программы 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предпринимательства»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58204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788"/>
                <a:gridCol w="2514081"/>
                <a:gridCol w="1331979"/>
                <a:gridCol w="1415228"/>
                <a:gridCol w="1176557"/>
                <a:gridCol w="1287571"/>
              </a:tblGrid>
              <a:tr h="3651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 целевого показателя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программой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Количество индивидуальных предпринимателей, ед.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701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704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+3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Количество индивидуальных предпринимателей в расчете на 1000 человек населения, ед.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19,6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19,7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+0,5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Количество малых и средних предприятий, ед.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173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175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+2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Количество малых и средних предприятий в расчете на 1000 человек населения, ед.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4,8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4,9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+0,1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8526" name="Диаграмма 3"/>
          <p:cNvGraphicFramePr>
            <a:graphicFrameLocks/>
          </p:cNvGraphicFramePr>
          <p:nvPr/>
        </p:nvGraphicFramePr>
        <p:xfrm>
          <a:off x="444500" y="4521200"/>
          <a:ext cx="5067300" cy="1917700"/>
        </p:xfrm>
        <a:graphic>
          <a:graphicData uri="http://schemas.openxmlformats.org/presentationml/2006/ole">
            <p:oleObj spid="_x0000_s548866" name="Worksheet" r:id="rId4" imgW="5067233" imgH="191451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04850"/>
            <a:ext cx="8382000" cy="5905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показатели муниципальной программы 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предпринимательства»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3" y="1428736"/>
          <a:ext cx="7909678" cy="5128941"/>
        </p:xfrm>
        <a:graphic>
          <a:graphicData uri="http://schemas.openxmlformats.org/drawingml/2006/table">
            <a:tbl>
              <a:tblPr/>
              <a:tblGrid>
                <a:gridCol w="1213294"/>
                <a:gridCol w="3856056"/>
                <a:gridCol w="1420164"/>
                <a:gridCol w="1420164"/>
              </a:tblGrid>
              <a:tr h="4327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Виды экономической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Количество субъектов малого и среднего предпринимательства на 01.01.2016, единиц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Юридические лица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Индивидуальные предприниматели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 Сельское хозяйство, охота и лесное хозяйство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Рыболовство, рыбоводство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 Добыча полезных ископаемых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Обрабатывающие производства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Производство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 распределение электроэнергии, газа и воды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Строительство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Оптовая и розничная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торговля; ремонт автотранспортных средств, мотоциклов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бытовых изделий и предметов личного пользования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416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Гостиницы и рестораны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Транспорт и связь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Финансовая деятельность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Операции с недвижимым имуществом, аренда и предоставление услуг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Здравоохранение и предоставление социальных услуг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Предоставление прочих коммунальных, социальных и персональных услуг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704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37" marR="47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04850"/>
            <a:ext cx="8382000" cy="5905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показатели муниципальной программы 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предпринимательства»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287780"/>
          <a:ext cx="7858180" cy="5380391"/>
        </p:xfrm>
        <a:graphic>
          <a:graphicData uri="http://schemas.openxmlformats.org/drawingml/2006/table">
            <a:tbl>
              <a:tblPr/>
              <a:tblGrid>
                <a:gridCol w="544195"/>
                <a:gridCol w="4343082"/>
                <a:gridCol w="2970903"/>
              </a:tblGrid>
              <a:tr h="689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Виды экономической деятельности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Число* замещенных рабочих мест в субъектах малого и среднего предпринимательства на 01.01.2016, единиц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 Сельское хозяйство, охота и лесное хозяйство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Рыболовство, рыбоводство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 Добыча полезных ископаемых</a:t>
                      </a:r>
                      <a:endParaRPr lang="ru-RU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Обрабатывающие производства</a:t>
                      </a:r>
                      <a:endParaRPr lang="ru-RU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Производство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 распределение электроэнергии, газа и воды</a:t>
                      </a:r>
                      <a:endParaRPr lang="ru-RU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Строительство</a:t>
                      </a:r>
                      <a:endParaRPr lang="ru-RU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143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Оптовая и розничная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торговля; ремонт автотранспортных средств, мотоциклов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бытовых изделий и предметов личного пользования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581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Гостиницы и рестораны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Транспорт и связь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Финансовая деятельность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Операции с недвижимым имуществом, аренда и предоставление услуг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163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Здравоохранение и предоставление социальных услуг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Предоставление прочих коммунальных, социальных и персональных услуг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ВСЕГО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*Указаны оценочные  показатели, которые будут уточнены по результатам сплошного федерального статистического наблюдения за деятельностью субъектов малого и среднего предпринимательства, проводимого в 2016 году согласно ст.5 Федеральным законом от 24.07.2007 № 209-ФЗ «О развитии малого и среднего предпринимательства в Российской Федерации»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1305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36" marR="562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04850"/>
            <a:ext cx="8382000" cy="5905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показатели муниципальной программы 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предпринимательства»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397000"/>
          <a:ext cx="7929618" cy="5471926"/>
        </p:xfrm>
        <a:graphic>
          <a:graphicData uri="http://schemas.openxmlformats.org/drawingml/2006/table">
            <a:tbl>
              <a:tblPr/>
              <a:tblGrid>
                <a:gridCol w="549142"/>
                <a:gridCol w="4382565"/>
                <a:gridCol w="2997911"/>
              </a:tblGrid>
              <a:tr h="827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Виды экономической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Оборот товаров (работ, услуг), производимых  субъектами малого и среднего предпринимательства за 2015 год, тыс. руб.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 Сельское хозяйство, охота и лесное хозяйство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Данные уточняются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Рыболовство, рыбоводство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Данные уточняются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 Добыча полезных ископаемых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Данные уточняются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Обрабатывающие производства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Данные уточняются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Производство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и распределение электроэнергии, газа и воды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Данные уточняются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Строительство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Данные уточняются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Оптовая и розничная </a:t>
                      </a:r>
                      <a:r>
                        <a:rPr lang="ru-RU" sz="1400" u="none" strike="noStrike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торговля; ремонт автотранспортных средств, мотоциклов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, бытовых изделий и предметов личного пользования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398 634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Гостиницы и рестораны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52 762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Транспорт и связь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Данные уточняются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Финансовая деятельность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Данные уточняются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Операции с недвижимым имуществом, аренда и предоставление услуг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Данные уточняются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Данные уточняются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Здравоохранение и предоставление социальных услуг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Данные уточняются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Предоставление прочих коммунальных, социальных и персональных услуг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Данные уточняются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показатели муниципальной программы 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предпринимательства»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29" cy="238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944"/>
                <a:gridCol w="3284854"/>
                <a:gridCol w="1281435"/>
                <a:gridCol w="1139053"/>
                <a:gridCol w="1139053"/>
                <a:gridCol w="854290"/>
              </a:tblGrid>
              <a:tr h="3651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 целевого показателя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программой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24" marR="91124"/>
                </a:tc>
              </a:tr>
              <a:tr h="2794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Налог на доходы физических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лиц, 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тыс.руб.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39234" marR="39234" marT="64770" marB="6477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34" marR="39234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34" marR="39234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34" marR="39234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24" marR="91124"/>
                </a:tc>
              </a:tr>
              <a:tr h="2794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Единый налог на вмененный доход для отдельных видов деятельности, тыс.руб.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39234" marR="39234" marT="64770" marB="6477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13 200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34" marR="39234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13 223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34" marR="39234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34" marR="39234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24" marR="91124"/>
                </a:tc>
              </a:tr>
              <a:tr h="2794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34" marR="39234" marT="64770" marB="6477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34" marR="39234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34" marR="39234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34" marR="39234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24" marR="91124"/>
                </a:tc>
              </a:tr>
              <a:tr h="2794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Налоговые и неналоговые доходы всего, тыс.руб.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39234" marR="39234" marT="64770" marB="6477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256 168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34" marR="39234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261 856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34" marR="39234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5 688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34" marR="39234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24" marR="91124"/>
                </a:tc>
              </a:tr>
              <a:tr h="2794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24" marR="9112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Доля поступлений уплаченных субъектами малого предпринимательства налогов, %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39234" marR="39234" marT="64770" marB="6477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34" marR="39234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34" marR="39234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34" marR="39234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124" marR="91124"/>
                </a:tc>
              </a:tr>
            </a:tbl>
          </a:graphicData>
        </a:graphic>
      </p:graphicFrame>
      <p:graphicFrame>
        <p:nvGraphicFramePr>
          <p:cNvPr id="150574" name="Диаграмма 4"/>
          <p:cNvGraphicFramePr>
            <a:graphicFrameLocks/>
          </p:cNvGraphicFramePr>
          <p:nvPr/>
        </p:nvGraphicFramePr>
        <p:xfrm>
          <a:off x="500034" y="4643446"/>
          <a:ext cx="3848100" cy="1928826"/>
        </p:xfrm>
        <a:graphic>
          <a:graphicData uri="http://schemas.openxmlformats.org/presentationml/2006/ole">
            <p:oleObj spid="_x0000_s549890" name="Worksheet" r:id="rId4" imgW="3848033" imgH="1724037" progId="Excel.Sheet.8">
              <p:embed/>
            </p:oleObj>
          </a:graphicData>
        </a:graphic>
      </p:graphicFrame>
      <p:graphicFrame>
        <p:nvGraphicFramePr>
          <p:cNvPr id="150575" name="Диаграмма 7"/>
          <p:cNvGraphicFramePr>
            <a:graphicFrameLocks/>
          </p:cNvGraphicFramePr>
          <p:nvPr/>
        </p:nvGraphicFramePr>
        <p:xfrm>
          <a:off x="4597400" y="4432300"/>
          <a:ext cx="4000500" cy="2108200"/>
        </p:xfrm>
        <a:graphic>
          <a:graphicData uri="http://schemas.openxmlformats.org/presentationml/2006/ole">
            <p:oleObj spid="_x0000_s549891" name="Worksheet" r:id="rId5" imgW="4000433" imgH="210499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04850"/>
            <a:ext cx="8382000" cy="5905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муниципальной программы 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предпринимательства»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346200"/>
          <a:ext cx="8229600" cy="2468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2300278"/>
                <a:gridCol w="1285884"/>
                <a:gridCol w="1143008"/>
                <a:gridCol w="1214446"/>
                <a:gridCol w="857256"/>
                <a:gridCol w="971528"/>
              </a:tblGrid>
              <a:tr h="4562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 подпрограммы, мероприятия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Финанси-рование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программой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21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Программа « Развитие малого и среднего предпринимательства» на 2013-2016 г.г.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21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Краевой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21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2828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2 828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21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3 909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3 909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2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Содействие развитию молодежного предпринимательства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21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2645" name="Диаграмма 6"/>
          <p:cNvGraphicFramePr>
            <a:graphicFrameLocks/>
          </p:cNvGraphicFramePr>
          <p:nvPr/>
        </p:nvGraphicFramePr>
        <p:xfrm>
          <a:off x="3143240" y="4143380"/>
          <a:ext cx="2714644" cy="2108200"/>
        </p:xfrm>
        <a:graphic>
          <a:graphicData uri="http://schemas.openxmlformats.org/presentationml/2006/ole">
            <p:oleObj spid="_x0000_s550914" name="Worksheet" r:id="rId4" imgW="3848033" imgH="2104994" progId="Excel.Sheet.8">
              <p:embed/>
            </p:oleObj>
          </a:graphicData>
        </a:graphic>
      </p:graphicFrame>
      <p:pic>
        <p:nvPicPr>
          <p:cNvPr id="152646" name="Picture 70" descr="\\Server\doc\Должностные лица\Гречухина В.С\2016\Отчеты по программам 2015\фото предприниматели\24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071942"/>
            <a:ext cx="3092588" cy="2312694"/>
          </a:xfrm>
          <a:prstGeom prst="rect">
            <a:avLst/>
          </a:prstGeom>
          <a:noFill/>
        </p:spPr>
      </p:pic>
      <p:pic>
        <p:nvPicPr>
          <p:cNvPr id="152647" name="Picture 71" descr="\\Server\doc\Должностные лица\Гречухина В.С\2016\Отчеты по программам 2015\фото предприниматели\3e590f2d43412f06cac0e162eb6e1c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6988" y="4071942"/>
            <a:ext cx="304802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82000" cy="5905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муниципальной программы 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предпринимательства»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928667"/>
          <a:ext cx="82296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2157402"/>
                <a:gridCol w="1143008"/>
                <a:gridCol w="1143008"/>
                <a:gridCol w="1214446"/>
                <a:gridCol w="1009636"/>
                <a:gridCol w="1104900"/>
              </a:tblGrid>
              <a:tr h="6234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 подпрограммы, мероприятия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Финанси-рование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программой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0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доступности финансово-кредитного ресурса для субъектов малого и среднего предпринимательства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0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Краевой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0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2 828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2 828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0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3 500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3 500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0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Субсидирование части затрат, связанных с уплатой субъектом малого и среднего предпринимательства первого взноса (аванса) при заключении договора лизинга оборудования и лизинговых платежей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0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Краевой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0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1193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1 584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1 584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0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грантов начинающим субъектам малого предпринимательства в целях возмещения части затрат, связанных с началом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 rowSpan="4"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0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Краевой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0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0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0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Субсидирование затрат,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связанных с приобретением субъектами малого и среднего бизнеса оборудования, включая затраты на монтаж оборудования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0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Краевой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0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0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7143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городского округа-1009,5 кв.км.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Численность населения на 01.01.2016г. составляет 35121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0" name="Содержимое 4" descr="25000.t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74688" y="1285875"/>
            <a:ext cx="7826375" cy="522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04850"/>
            <a:ext cx="8382000" cy="5905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муниципальной программы 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предпринимательства»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2157402"/>
                <a:gridCol w="1143008"/>
                <a:gridCol w="1143008"/>
                <a:gridCol w="1214446"/>
                <a:gridCol w="1009636"/>
                <a:gridCol w="1104900"/>
              </a:tblGrid>
              <a:tr h="3651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 подпрограммы, мероприятия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Финанси-рование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программой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5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комфортных условий для организации и ведения бизнеса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5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3.1.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Модернизация и развитие существующей инфраструктуры поддержки предпринимательства (Текущая деятельность АНО ГРБИ)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5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28737" name="Picture 1" descr="\\Server\doc\Должностные лица\Гречухина В.С\2016\Отчеты по программам 2015\фото предприниматели\2013-01-17%2018-00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3524243" cy="2643182"/>
          </a:xfrm>
          <a:prstGeom prst="rect">
            <a:avLst/>
          </a:prstGeom>
          <a:noFill/>
        </p:spPr>
      </p:pic>
      <p:pic>
        <p:nvPicPr>
          <p:cNvPr id="3" name="Picture 1" descr="C:\Users\Пользователь\Desktop\Документы\отчеты\Доклады главы\ДОКЛАД ГЛАВЫ ЗА 2015 год\Отчеты по программам 2015\фото предприниматели\2013-03-26%2020-40-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00504"/>
            <a:ext cx="3500430" cy="2625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04850"/>
            <a:ext cx="8382000" cy="5905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муниципальной программы 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предпринимательства»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1357297"/>
          <a:ext cx="7929618" cy="5389438"/>
        </p:xfrm>
        <a:graphic>
          <a:graphicData uri="http://schemas.openxmlformats.org/drawingml/2006/table">
            <a:tbl>
              <a:tblPr/>
              <a:tblGrid>
                <a:gridCol w="554606"/>
                <a:gridCol w="3676002"/>
                <a:gridCol w="1657243"/>
                <a:gridCol w="2041767"/>
              </a:tblGrid>
              <a:tr h="812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организации, образующей структуру поддержки субъектов малого и среднего предпринимательства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Место нахождения, контактные телефоны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Условия и порядок оказания поддержки субъектам малого и среднего предпринимательства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Администрация городского округа «Город Губаха» (управление экономики)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Г.Губаха, ул.Никонова,44, каб.33,37,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тел. 4-18-88,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4-16-44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Размещены на официальном сайте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http://gubakha.permarea.ru/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Министерство промышленности, предпринимательства и торговли Пермского края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г. Пермь </a:t>
                      </a:r>
                      <a:b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ул. Петропавловская, 56,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(342) 217-72-10 </a:t>
                      </a:r>
                      <a:b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Размещены на официальном сайте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http://www.minpromtorg.permkrai.ru/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Министерство сельского хозяйства и продовольствия Пермского края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г.Пермь</a:t>
                      </a:r>
                      <a:b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Бульвар Гагарина, 10 </a:t>
                      </a:r>
                      <a:b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(342) 265-55-54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Размещены на официальном сайте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http://www.agro.permkrai.ru/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Автономная некоммерческая организация «Губахинский районный Бизнес-Инкубатор»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Г.Губаха, ул.Никонова,20, тел. 89082601028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Размещены на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аккаунте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https://vk.com/public82911366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Некоммерческая организация «Пермский фонд развития предпринимательства»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Г.Пермь, ул.Монастырская,12 каб.33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Размещены на официальных сайтах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strike="noStrike" dirty="0">
                          <a:solidFill>
                            <a:srgbClr val="578FD7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http://www.</a:t>
                      </a:r>
                      <a:r>
                        <a:rPr lang="en-US" sz="1200" u="sng" strike="noStrike" dirty="0" err="1">
                          <a:solidFill>
                            <a:srgbClr val="578FD7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frp</a:t>
                      </a:r>
                      <a:r>
                        <a:rPr lang="ru-RU" sz="1200" u="sng" strike="noStrike" dirty="0">
                          <a:solidFill>
                            <a:srgbClr val="578FD7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.</a:t>
                      </a:r>
                      <a:r>
                        <a:rPr lang="ru-RU" sz="1200" u="sng" strike="noStrike" dirty="0" err="1">
                          <a:solidFill>
                            <a:srgbClr val="578FD7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ru</a:t>
                      </a:r>
                      <a:r>
                        <a:rPr lang="ru-RU" sz="1200" u="sng" strike="noStrike" dirty="0">
                          <a:solidFill>
                            <a:srgbClr val="578FD7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/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www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грамотный-бизнесмен.рф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www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молодой-бизнесмен.рф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4" marR="42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8346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70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«Развитие сельского хозяйства и регулирование рынков сельхозпродукции» на 2014-2016 г.г.</a:t>
            </a:r>
            <a:endParaRPr lang="ru-RU" sz="270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0225" y="1752600"/>
            <a:ext cx="7772400" cy="487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Нормативный правовой акт</a:t>
            </a:r>
          </a:p>
          <a:p>
            <a:pPr marL="457200" indent="-45720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от 04.10.2013 №1528 «Об утверждении муниципальной программы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Губахинского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городского округа Пермского края «Развитие сельского хозяйства и регулирование рынков сельскохозяйственной продукции» на 2014-2016 гг.</a:t>
            </a:r>
          </a:p>
          <a:p>
            <a:pPr marL="457200" indent="-45720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04850"/>
            <a:ext cx="8382000" cy="5905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показатели муниципальной программы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сельского хозяйства и регулирование рынков сельхозпродукции»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58204" cy="2202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788"/>
                <a:gridCol w="2514081"/>
                <a:gridCol w="1331979"/>
                <a:gridCol w="1415228"/>
                <a:gridCol w="1176557"/>
                <a:gridCol w="1287571"/>
              </a:tblGrid>
              <a:tr h="3651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 целевого показателя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программой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Продукция сельского хозяйства, млн.руб.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159,3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Индекс физического объема            </a:t>
                      </a:r>
                      <a:b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производства сельскохозяйственной    </a:t>
                      </a:r>
                      <a:b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продукции, %                         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продукции сельского хозяйства в общем объеме производства, %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0807" name="Диаграмма 3"/>
          <p:cNvGraphicFramePr>
            <a:graphicFrameLocks/>
          </p:cNvGraphicFramePr>
          <p:nvPr/>
        </p:nvGraphicFramePr>
        <p:xfrm>
          <a:off x="444500" y="4025900"/>
          <a:ext cx="3505200" cy="1689116"/>
        </p:xfrm>
        <a:graphic>
          <a:graphicData uri="http://schemas.openxmlformats.org/presentationml/2006/ole">
            <p:oleObj spid="_x0000_s551938" name="Worksheet" r:id="rId4" imgW="2628833" imgH="1152600" progId="Excel.Sheet.8">
              <p:embed/>
            </p:oleObj>
          </a:graphicData>
        </a:graphic>
      </p:graphicFrame>
      <p:graphicFrame>
        <p:nvGraphicFramePr>
          <p:cNvPr id="160808" name="Диаграмма 7"/>
          <p:cNvGraphicFramePr>
            <a:graphicFrameLocks/>
          </p:cNvGraphicFramePr>
          <p:nvPr/>
        </p:nvGraphicFramePr>
        <p:xfrm>
          <a:off x="4521200" y="4021138"/>
          <a:ext cx="4173538" cy="2459037"/>
        </p:xfrm>
        <a:graphic>
          <a:graphicData uri="http://schemas.openxmlformats.org/presentationml/2006/ole">
            <p:oleObj spid="_x0000_s551939" r:id="rId5" imgW="4170025" imgH="245690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04850"/>
            <a:ext cx="8382000" cy="5905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муниципальной программы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сельского хозяйства и регулирование рынков сельхозпродукции»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346200"/>
          <a:ext cx="8229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2300278"/>
                <a:gridCol w="1285884"/>
                <a:gridCol w="1143008"/>
                <a:gridCol w="1214446"/>
                <a:gridCol w="1071570"/>
                <a:gridCol w="757214"/>
              </a:tblGrid>
              <a:tr h="3651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 подпрограммы, мероприятия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Финанси-рование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 программой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Программа «Развитие сельского хозяйства и регулирование рынков сельхозпродукции»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45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85057" name="Picture 1" descr="\\Server\doc\Должностные лица\Гречухина В.С\2016\Отчеты по программам 2015\фото предприниматели\1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4214842" cy="3161132"/>
          </a:xfrm>
          <a:prstGeom prst="rect">
            <a:avLst/>
          </a:prstGeom>
          <a:noFill/>
        </p:spPr>
      </p:pic>
      <p:pic>
        <p:nvPicPr>
          <p:cNvPr id="685058" name="Picture 2" descr="\\Server\doc\Должностные лица\Гречухина В.С\2016\Отчеты по программам 2015\фото предприниматели\1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071810"/>
            <a:ext cx="4140612" cy="3155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529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1785920" cy="243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785813" y="-3143296"/>
            <a:ext cx="7977187" cy="780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just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ctr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4400" b="1" dirty="0">
              <a:cs typeface="Times New Roman" pitchFamily="18" charset="0"/>
            </a:endParaRPr>
          </a:p>
          <a:p>
            <a:pPr indent="447675" algn="ctr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r>
              <a:rPr lang="ru-RU" sz="2800" b="1" dirty="0">
                <a:solidFill>
                  <a:srgbClr val="0B5395"/>
                </a:solidFill>
                <a:cs typeface="Times New Roman" pitchFamily="18" charset="0"/>
              </a:rPr>
              <a:t>Благодарю за внимание</a:t>
            </a:r>
          </a:p>
          <a:p>
            <a:pPr indent="447675" algn="ctr" eaLnBrk="0" hangingPunct="0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2400" b="1" dirty="0">
              <a:solidFill>
                <a:srgbClr val="000000"/>
              </a:solidFill>
            </a:endParaRPr>
          </a:p>
          <a:p>
            <a:pPr indent="447675" algn="ctr" eaLnBrk="0" hangingPunct="0">
              <a:tabLst>
                <a:tab pos="1216025" algn="l"/>
                <a:tab pos="2157413" algn="l"/>
                <a:tab pos="3667125" algn="l"/>
                <a:tab pos="3995738" algn="l"/>
                <a:tab pos="5114925" algn="l"/>
              </a:tabLst>
            </a:pPr>
            <a:endParaRPr lang="ru-RU" sz="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7400" y="5257800"/>
            <a:ext cx="6015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Докладчик: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начальник управления экономики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Венера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Сафиулловна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Гречухина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" name="Picture 2" descr="http://i.dou25-ars.ru/u/2e/5b22e4c27611e48594f39aaf1fc8c3/-/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28604"/>
            <a:ext cx="2071704" cy="2071702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57166"/>
            <a:ext cx="2571768" cy="205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Население городского округа, чел.</a:t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3" y="2714625"/>
            <a:ext cx="3929062" cy="10001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рождаемости и смертности населения, чел.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786063"/>
            <a:ext cx="4041775" cy="10001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Младенческая смертность,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1000 родившимися живыми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0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06400" y="3811588"/>
          <a:ext cx="3951286" cy="2676525"/>
        </p:xfrm>
        <a:graphic>
          <a:graphicData uri="http://schemas.openxmlformats.org/presentationml/2006/ole">
            <p:oleObj spid="_x0000_s19460" name="Worksheet" r:id="rId4" imgW="3848212" imgH="2676409" progId="Excel.Sheet.8">
              <p:embed/>
            </p:oleObj>
          </a:graphicData>
        </a:graphic>
      </p:graphicFrame>
      <p:graphicFrame>
        <p:nvGraphicFramePr>
          <p:cNvPr id="19461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597400" y="3875088"/>
          <a:ext cx="4046566" cy="2482870"/>
        </p:xfrm>
        <a:graphic>
          <a:graphicData uri="http://schemas.openxmlformats.org/presentationml/2006/ole">
            <p:oleObj spid="_x0000_s19461" name="Worksheet" r:id="rId5" imgW="4457812" imgH="2295641" progId="Excel.Sheet.8">
              <p:embed/>
            </p:oleObj>
          </a:graphicData>
        </a:graphic>
      </p:graphicFrame>
      <p:graphicFrame>
        <p:nvGraphicFramePr>
          <p:cNvPr id="19466" name="Содержимое 4"/>
          <p:cNvGraphicFramePr>
            <a:graphicFrameLocks/>
          </p:cNvGraphicFramePr>
          <p:nvPr/>
        </p:nvGraphicFramePr>
        <p:xfrm>
          <a:off x="566738" y="1001713"/>
          <a:ext cx="8650287" cy="1755775"/>
        </p:xfrm>
        <a:graphic>
          <a:graphicData uri="http://schemas.openxmlformats.org/presentationml/2006/ole">
            <p:oleObj spid="_x0000_s19466" name="Worksheet" r:id="rId6" imgW="5676833" imgH="11526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7191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городского округа, млн.руб.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186767" cy="5394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1924"/>
                <a:gridCol w="857256"/>
                <a:gridCol w="928694"/>
                <a:gridCol w="857256"/>
                <a:gridCol w="785818"/>
                <a:gridCol w="785819"/>
              </a:tblGrid>
              <a:tr h="868682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5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897,3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847,3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925,7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783,6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707,7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5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(в т.ч.)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263,5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293,5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266,6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261,9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259,2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5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161,1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204,9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161,1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149,5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153,4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5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5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5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6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Поступления от имущества, находящегося в муниципальной собственности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6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6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5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6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(субсидии и субвенции)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633,8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553,9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659,2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521,7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448,5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095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доходы, млн.руб.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4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786314" y="2000240"/>
          <a:ext cx="4143405" cy="4071966"/>
        </p:xfrm>
        <a:graphic>
          <a:graphicData uri="http://schemas.openxmlformats.org/presentationml/2006/ole">
            <p:oleObj spid="_x0000_s23554" name="Worksheet" r:id="rId4" imgW="3229096" imgH="3248008" progId="Excel.Sheet.8">
              <p:embed/>
            </p:oleObj>
          </a:graphicData>
        </a:graphic>
      </p:graphicFrame>
      <p:graphicFrame>
        <p:nvGraphicFramePr>
          <p:cNvPr id="23555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355600" y="1992313"/>
          <a:ext cx="4241800" cy="4054475"/>
        </p:xfrm>
        <a:graphic>
          <a:graphicData uri="http://schemas.openxmlformats.org/presentationml/2006/ole">
            <p:oleObj spid="_x0000_s23555" name="Worksheet" r:id="rId5" imgW="3238612" imgH="3095642" progId="Excel.Shee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572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городского округа, млн.руб.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186767" cy="525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9990"/>
                <a:gridCol w="1096353"/>
                <a:gridCol w="980106"/>
                <a:gridCol w="980106"/>
                <a:gridCol w="980106"/>
                <a:gridCol w="980106"/>
              </a:tblGrid>
              <a:tr h="868682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5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всего, в том числе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842,9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859,4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1015,8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776,0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711,4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81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57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1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ЖКХ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198,1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05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53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6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5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5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6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(СМИ, обслуживание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мун.долга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1438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 ориентированный бюджет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33388" y="1790700"/>
          <a:ext cx="8402637" cy="3746500"/>
        </p:xfrm>
        <a:graphic>
          <a:graphicData uri="http://schemas.openxmlformats.org/presentationml/2006/ole">
            <p:oleObj spid="_x0000_s29698" name="Worksheet" r:id="rId4" imgW="6067453" imgH="270503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6762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 товаров, работ, услуг, млрд.руб.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746" name="Содержимое 4"/>
          <p:cNvGraphicFramePr>
            <a:graphicFrameLocks noGrp="1"/>
          </p:cNvGraphicFramePr>
          <p:nvPr>
            <p:ph idx="1"/>
          </p:nvPr>
        </p:nvGraphicFramePr>
        <p:xfrm>
          <a:off x="406400" y="2082800"/>
          <a:ext cx="8483600" cy="3670300"/>
        </p:xfrm>
        <a:graphic>
          <a:graphicData uri="http://schemas.openxmlformats.org/presentationml/2006/ole">
            <p:oleObj spid="_x0000_s31746" name="Worksheet" r:id="rId4" imgW="6362767" imgH="275262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чет главы на 04-09-2014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Отчет главы на 04-09-2014</Template>
  <TotalTime>5086</TotalTime>
  <Words>3518</Words>
  <Application>Microsoft Office PowerPoint</Application>
  <PresentationFormat>Экран (4:3)</PresentationFormat>
  <Paragraphs>1020</Paragraphs>
  <Slides>35</Slides>
  <Notes>35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Отчет главы на 04-09-2014</vt:lpstr>
      <vt:lpstr>Worksheet</vt:lpstr>
      <vt:lpstr>Лист Microsoft Office Excel 97-2003</vt:lpstr>
      <vt:lpstr>Слайд 1</vt:lpstr>
      <vt:lpstr>2015 год</vt:lpstr>
      <vt:lpstr>Площадь городского округа-1009,5 кв.км.  Численность населения на 01.01.2016г. составляет 35121 чел.</vt:lpstr>
      <vt:lpstr>  Население городского округа, чел. </vt:lpstr>
      <vt:lpstr>Доходы бюджета городского округа, млн.руб. </vt:lpstr>
      <vt:lpstr>Налоговые и неналоговые доходы, млн.руб.</vt:lpstr>
      <vt:lpstr>Расходы бюджета городского округа, млн.руб. </vt:lpstr>
      <vt:lpstr>Социально ориентированный бюджет</vt:lpstr>
      <vt:lpstr>   Производство товаров, работ, услуг, млрд.руб.</vt:lpstr>
      <vt:lpstr> Структура занятости работающего населения, %</vt:lpstr>
      <vt:lpstr> Показатели работы  бюджетообразующих предприятий ОАО «Метафракс»</vt:lpstr>
      <vt:lpstr> Показатели работы  бюджетообразующих предприятий ОАО «Губахинский кокс»</vt:lpstr>
      <vt:lpstr> Среднемесячная заработная плата, руб.</vt:lpstr>
      <vt:lpstr>Среднемесячная заработная плата  по отраслям экономики, руб.</vt:lpstr>
      <vt:lpstr>Среднемесячная заработная плата  по отраслям экономики, руб.</vt:lpstr>
      <vt:lpstr>Среднемесячная заработная плата  по отраслям экономики, руб.</vt:lpstr>
      <vt:lpstr>Среднемесячная заработная плата  по отраслям экономики, руб.</vt:lpstr>
      <vt:lpstr>Инвестиции в основной капитал</vt:lpstr>
      <vt:lpstr>Состояние рынка труда</vt:lpstr>
      <vt:lpstr>Программный бюджет</vt:lpstr>
      <vt:lpstr>Оценка  эффективности реализации мероприятий программ</vt:lpstr>
      <vt:lpstr>Муниципальная программа  «Развитие малого и среднего предпринимательства»  на 2013-2016 гг.»</vt:lpstr>
      <vt:lpstr>Целевые показатели муниципальной программы  «Развитие малого и среднего предпринимательства»</vt:lpstr>
      <vt:lpstr>Целевые показатели муниципальной программы  «Развитие малого и среднего предпринимательства»</vt:lpstr>
      <vt:lpstr>Целевые показатели муниципальной программы  «Развитие малого и среднего предпринимательства»</vt:lpstr>
      <vt:lpstr>Целевые показатели муниципальной программы  «Развитие малого и среднего предпринимательства»</vt:lpstr>
      <vt:lpstr>Целевые показатели муниципальной программы  «Развитие малого и среднего предпринимательства»</vt:lpstr>
      <vt:lpstr>Финансирование муниципальной программы  «Развитие малого и среднего предпринимательства»</vt:lpstr>
      <vt:lpstr>Финансирование муниципальной программы  «Развитие малого и среднего предпринимательства»</vt:lpstr>
      <vt:lpstr>Финансирование муниципальной программы  «Развитие малого и среднего предпринимательства»</vt:lpstr>
      <vt:lpstr>Финансирование муниципальной программы  «Развитие малого и среднего предпринимательства»</vt:lpstr>
      <vt:lpstr>Муниципальная программа  «Развитие сельского хозяйства и регулирование рынков сельхозпродукции» на 2014-2016 г.г.</vt:lpstr>
      <vt:lpstr>Целевые показатели муниципальной программы  «Развитие сельского хозяйства и регулирование рынков сельхозпродукции»</vt:lpstr>
      <vt:lpstr>Финансирование муниципальной программы  «Развитие сельского хозяйства и регулирование рынков сельхозпродукции»</vt:lpstr>
      <vt:lpstr>Слайд 35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999</cp:revision>
  <cp:lastPrinted>1601-01-01T00:00:00Z</cp:lastPrinted>
  <dcterms:created xsi:type="dcterms:W3CDTF">2015-03-29T00:44:33Z</dcterms:created>
  <dcterms:modified xsi:type="dcterms:W3CDTF">2016-04-07T04:33:09Z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