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9" r:id="rId11"/>
    <p:sldId id="271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Roboto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CE4EFDD-9313-4CBE-BE94-2D58A6D60B21}">
  <a:tblStyle styleId="{0CE4EFDD-9313-4CBE-BE94-2D58A6D60B2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56A566B-9048-4C56-A66B-289F21DE8CA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360" y="-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2555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тандартный слайд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икеры">
  <p:cSld name="TITLE_AND_BODY_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/>
          <p:nvPr/>
        </p:nvSpPr>
        <p:spPr>
          <a:xfrm>
            <a:off x="284742" y="2541075"/>
            <a:ext cx="1897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Shape 32"/>
          <p:cNvSpPr txBox="1"/>
          <p:nvPr/>
        </p:nvSpPr>
        <p:spPr>
          <a:xfrm>
            <a:off x="284750" y="3038627"/>
            <a:ext cx="17646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" name="Shape 33"/>
          <p:cNvCxnSpPr/>
          <p:nvPr/>
        </p:nvCxnSpPr>
        <p:spPr>
          <a:xfrm>
            <a:off x="370375" y="2410317"/>
            <a:ext cx="16581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Shape 34"/>
          <p:cNvCxnSpPr/>
          <p:nvPr/>
        </p:nvCxnSpPr>
        <p:spPr>
          <a:xfrm>
            <a:off x="370375" y="4370542"/>
            <a:ext cx="16581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/>
          <p:nvPr/>
        </p:nvSpPr>
        <p:spPr>
          <a:xfrm>
            <a:off x="38850" y="3897150"/>
            <a:ext cx="23601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</p:txBody>
      </p:sp>
      <p:sp>
        <p:nvSpPr>
          <p:cNvPr id="36" name="Shape 36"/>
          <p:cNvSpPr txBox="1"/>
          <p:nvPr/>
        </p:nvSpPr>
        <p:spPr>
          <a:xfrm>
            <a:off x="3090022" y="3866839"/>
            <a:ext cx="23601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Shape 37"/>
          <p:cNvSpPr txBox="1"/>
          <p:nvPr/>
        </p:nvSpPr>
        <p:spPr>
          <a:xfrm>
            <a:off x="3338727" y="2541075"/>
            <a:ext cx="17646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3368075" y="2870175"/>
            <a:ext cx="1863900" cy="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" name="Shape 39"/>
          <p:cNvSpPr txBox="1"/>
          <p:nvPr/>
        </p:nvSpPr>
        <p:spPr>
          <a:xfrm>
            <a:off x="6325454" y="3866842"/>
            <a:ext cx="23601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Shape 40"/>
          <p:cNvSpPr txBox="1"/>
          <p:nvPr/>
        </p:nvSpPr>
        <p:spPr>
          <a:xfrm>
            <a:off x="6555450" y="2736675"/>
            <a:ext cx="19959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" name="Shape 41"/>
          <p:cNvSpPr txBox="1"/>
          <p:nvPr/>
        </p:nvSpPr>
        <p:spPr>
          <a:xfrm>
            <a:off x="6555450" y="3077300"/>
            <a:ext cx="1863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</a:endParaRPr>
          </a:p>
        </p:txBody>
      </p:sp>
      <p:cxnSp>
        <p:nvCxnSpPr>
          <p:cNvPr id="42" name="Shape 42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Shape 43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Shape 44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Shape 45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зывы">
  <p:cSld name="TITLE_AND_BODY_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ape 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330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1180475" y="3291632"/>
            <a:ext cx="29112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" name="Shape 52"/>
          <p:cNvSpPr txBox="1"/>
          <p:nvPr/>
        </p:nvSpPr>
        <p:spPr>
          <a:xfrm>
            <a:off x="1866275" y="2372390"/>
            <a:ext cx="30837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“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3" name="Shape 53"/>
          <p:cNvCxnSpPr/>
          <p:nvPr/>
        </p:nvCxnSpPr>
        <p:spPr>
          <a:xfrm>
            <a:off x="370375" y="1352180"/>
            <a:ext cx="36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Shape 54"/>
          <p:cNvCxnSpPr/>
          <p:nvPr/>
        </p:nvCxnSpPr>
        <p:spPr>
          <a:xfrm>
            <a:off x="4571925" y="1352180"/>
            <a:ext cx="36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Shape 55"/>
          <p:cNvCxnSpPr/>
          <p:nvPr/>
        </p:nvCxnSpPr>
        <p:spPr>
          <a:xfrm>
            <a:off x="370375" y="4303923"/>
            <a:ext cx="36867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Shape 56"/>
          <p:cNvCxnSpPr/>
          <p:nvPr/>
        </p:nvCxnSpPr>
        <p:spPr>
          <a:xfrm>
            <a:off x="4571925" y="4303923"/>
            <a:ext cx="36867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2059475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2059475" y="1862025"/>
            <a:ext cx="20535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2059475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/>
          <p:nvPr/>
        </p:nvSpPr>
        <p:spPr>
          <a:xfrm>
            <a:off x="5374500" y="3291632"/>
            <a:ext cx="29112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6060300" y="2372390"/>
            <a:ext cx="30837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“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ubTitle" idx="4"/>
          </p:nvPr>
        </p:nvSpPr>
        <p:spPr>
          <a:xfrm>
            <a:off x="6253500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5"/>
          </p:nvPr>
        </p:nvSpPr>
        <p:spPr>
          <a:xfrm>
            <a:off x="6253500" y="1862025"/>
            <a:ext cx="20535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6"/>
          </p:nvPr>
        </p:nvSpPr>
        <p:spPr>
          <a:xfrm>
            <a:off x="6253500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аектории">
  <p:cSld name="TITLE_AND_BODY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Shape 69"/>
          <p:cNvCxnSpPr/>
          <p:nvPr/>
        </p:nvCxnSpPr>
        <p:spPr>
          <a:xfrm>
            <a:off x="370375" y="1718475"/>
            <a:ext cx="29598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Shape 70"/>
          <p:cNvCxnSpPr/>
          <p:nvPr/>
        </p:nvCxnSpPr>
        <p:spPr>
          <a:xfrm>
            <a:off x="370375" y="3443950"/>
            <a:ext cx="29598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Shape 71"/>
          <p:cNvCxnSpPr/>
          <p:nvPr/>
        </p:nvCxnSpPr>
        <p:spPr>
          <a:xfrm>
            <a:off x="3849893" y="1718475"/>
            <a:ext cx="344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Shape 72"/>
          <p:cNvCxnSpPr/>
          <p:nvPr/>
        </p:nvCxnSpPr>
        <p:spPr>
          <a:xfrm>
            <a:off x="3849893" y="3443950"/>
            <a:ext cx="344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78650" y="1337300"/>
            <a:ext cx="30516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ubTitle" idx="2"/>
          </p:nvPr>
        </p:nvSpPr>
        <p:spPr>
          <a:xfrm>
            <a:off x="3756850" y="1337300"/>
            <a:ext cx="3446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3"/>
          </p:nvPr>
        </p:nvSpPr>
        <p:spPr>
          <a:xfrm>
            <a:off x="46250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900"/>
              <a:buFont typeface="Roboto"/>
              <a:buChar char="—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1400"/>
              <a:buFont typeface="Roboto"/>
              <a:buChar char="⎼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4"/>
          </p:nvPr>
        </p:nvSpPr>
        <p:spPr>
          <a:xfrm>
            <a:off x="278656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5"/>
          </p:nvPr>
        </p:nvSpPr>
        <p:spPr>
          <a:xfrm>
            <a:off x="3756848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6"/>
          </p:nvPr>
        </p:nvSpPr>
        <p:spPr>
          <a:xfrm>
            <a:off x="3523175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еленый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3" name="Shape 83"/>
          <p:cNvCxnSpPr/>
          <p:nvPr/>
        </p:nvCxnSpPr>
        <p:spPr>
          <a:xfrm>
            <a:off x="351050" y="123421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" name="Shape 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hape 87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ранжевый">
  <p:cSld name="TITLE_ONLY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1" name="Shape 91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2" name="Shape 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Shape 95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расный">
  <p:cSld name="TITLE_ONLY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9" name="Shape 99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" name="Shape 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Shape 103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Желтый">
  <p:cSld name="TITLE_ONLY_1_1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07" name="Shape 107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8" name="Shape 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Shape 111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для ч/б фото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40" y="187565"/>
            <a:ext cx="1055750" cy="1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351050" y="623050"/>
            <a:ext cx="3383400" cy="45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ПРЕДСТАВЛЯЕМ СПИКЕРОВ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413" y="221324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1925" y="203150"/>
            <a:ext cx="509300" cy="15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5">
            <a:alphaModFix/>
          </a:blip>
          <a:srcRect t="58404"/>
          <a:stretch/>
        </p:blipFill>
        <p:spPr>
          <a:xfrm>
            <a:off x="0" y="3004026"/>
            <a:ext cx="9144000" cy="213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GslNLuHj5M&amp;feature=youtu.b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://business-class.pr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3"/>
          </p:nvPr>
        </p:nvSpPr>
        <p:spPr>
          <a:xfrm>
            <a:off x="46250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Бизнес-моделирование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Исследование рынка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Поиск клиентов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Продажи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Регистрация бизнеса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Финансовый учет</a:t>
            </a:r>
            <a:endParaRPr>
              <a:solidFill>
                <a:srgbClr val="5F747A"/>
              </a:solidFill>
            </a:endParaRPr>
          </a:p>
        </p:txBody>
      </p:sp>
      <p:cxnSp>
        <p:nvCxnSpPr>
          <p:cNvPr id="144" name="Shape 144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Shape 145"/>
          <p:cNvSpPr txBox="1">
            <a:spLocks noGrp="1"/>
          </p:cNvSpPr>
          <p:nvPr>
            <p:ph type="subTitle" idx="1"/>
          </p:nvPr>
        </p:nvSpPr>
        <p:spPr>
          <a:xfrm>
            <a:off x="278650" y="1337300"/>
            <a:ext cx="30516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желающих начать собственный бизнес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ubTitle" idx="2"/>
          </p:nvPr>
        </p:nvSpPr>
        <p:spPr>
          <a:xfrm>
            <a:off x="3756850" y="1337300"/>
            <a:ext cx="3446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желающих развивать существующий бизнес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7" name="Shape 147"/>
          <p:cNvCxnSpPr/>
          <p:nvPr/>
        </p:nvCxnSpPr>
        <p:spPr>
          <a:xfrm>
            <a:off x="370375" y="1718475"/>
            <a:ext cx="29598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Shape 148"/>
          <p:cNvCxnSpPr/>
          <p:nvPr/>
        </p:nvCxnSpPr>
        <p:spPr>
          <a:xfrm>
            <a:off x="370375" y="3443950"/>
            <a:ext cx="29598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Shape 149"/>
          <p:cNvCxnSpPr/>
          <p:nvPr/>
        </p:nvCxnSpPr>
        <p:spPr>
          <a:xfrm>
            <a:off x="3849893" y="1718475"/>
            <a:ext cx="344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Shape 150"/>
          <p:cNvCxnSpPr/>
          <p:nvPr/>
        </p:nvCxnSpPr>
        <p:spPr>
          <a:xfrm>
            <a:off x="3849893" y="3443950"/>
            <a:ext cx="344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Shape 151"/>
          <p:cNvSpPr txBox="1">
            <a:spLocks noGrp="1"/>
          </p:cNvSpPr>
          <p:nvPr>
            <p:ph type="body" idx="6"/>
          </p:nvPr>
        </p:nvSpPr>
        <p:spPr>
          <a:xfrm>
            <a:off x="3523175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Анализ бизнес-процессов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Конкурентная борьба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Продвижение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Увеличение продаж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Финансовый учет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Стратегия развития</a:t>
            </a: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4"/>
          </p:nvPr>
        </p:nvSpPr>
        <p:spPr>
          <a:xfrm>
            <a:off x="278656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747A"/>
                </a:solidFill>
              </a:rPr>
              <a:t>Рекомендовано для начинающих предпринимателей</a:t>
            </a: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5"/>
          </p:nvPr>
        </p:nvSpPr>
        <p:spPr>
          <a:xfrm>
            <a:off x="3756848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747A"/>
                </a:solidFill>
              </a:rPr>
              <a:t>Рекомендовано для действующих предпринимателей</a:t>
            </a: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84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ПРОГРАММА ВКЛЮЧАЕТ 2 ТРАЕКТОРИИ УЧАСТИЯ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/>
        </p:nvSpPr>
        <p:spPr>
          <a:xfrm>
            <a:off x="4918375" y="1096300"/>
            <a:ext cx="4098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Улучшение состояния бизнеса и создание новых предприятий</a:t>
            </a:r>
            <a:endParaRPr sz="16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235500" y="1096300"/>
            <a:ext cx="3550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Удовлетворенность и уверенность предпринимателей</a:t>
            </a:r>
            <a:endParaRPr sz="16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Shape 404"/>
          <p:cNvSpPr txBox="1"/>
          <p:nvPr/>
        </p:nvSpPr>
        <p:spPr>
          <a:xfrm>
            <a:off x="1223450" y="1770175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Почти все предприниматели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довольны программой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и считают ее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хорошей инвестицией времени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5" name="Shape 405"/>
          <p:cNvSpPr txBox="1"/>
          <p:nvPr/>
        </p:nvSpPr>
        <p:spPr>
          <a:xfrm>
            <a:off x="1223450" y="2727076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Участники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готовы активно рекомендовать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программу другим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1223450" y="3477875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Уверенность предпринимателей выросла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: они готовы создать/развивать свой бизнес используя новые навыки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Shape 407"/>
          <p:cNvSpPr/>
          <p:nvPr/>
        </p:nvSpPr>
        <p:spPr>
          <a:xfrm rot="5400000">
            <a:off x="4202100" y="2937000"/>
            <a:ext cx="584700" cy="198300"/>
          </a:xfrm>
          <a:prstGeom prst="triangle">
            <a:avLst>
              <a:gd name="adj" fmla="val 50000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Shape 408"/>
          <p:cNvSpPr txBox="1"/>
          <p:nvPr/>
        </p:nvSpPr>
        <p:spPr>
          <a:xfrm>
            <a:off x="5019026" y="2178300"/>
            <a:ext cx="1011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56%</a:t>
            </a:r>
            <a:endParaRPr sz="2900" b="1">
              <a:solidFill>
                <a:srgbClr val="F37B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5959300" y="2074975"/>
            <a:ext cx="2850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отметили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значимые позитивные изменения в бизнесе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напрямую связанные с программой (рост выручки, прибыли, новые клиенты и т.п.)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5014676" y="3244475"/>
            <a:ext cx="1011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18%</a:t>
            </a:r>
            <a:endParaRPr sz="2900" b="1">
              <a:solidFill>
                <a:srgbClr val="F37B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1" name="Shape 411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1660875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5954950" y="3204325"/>
            <a:ext cx="2850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создали бизнес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используя полученные навыки во время обучения или через 3-4 месяца после его завершения 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235500" y="160775"/>
            <a:ext cx="8596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ВЛИЯНИЕ ПРОГРАММЫ НА РАЗВИТИЕ ПРЕДПРИНИМАТЕЛЬСТВА</a:t>
            </a:r>
            <a:endParaRPr sz="1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Shape 414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2590900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 txBox="1"/>
          <p:nvPr/>
        </p:nvSpPr>
        <p:spPr>
          <a:xfrm>
            <a:off x="397521" y="1834008"/>
            <a:ext cx="832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93%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383100" y="2752250"/>
            <a:ext cx="692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85%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7" name="Shape 417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3478775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397521" y="3624233"/>
            <a:ext cx="832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78%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9" name="Shape 419"/>
          <p:cNvCxnSpPr/>
          <p:nvPr/>
        </p:nvCxnSpPr>
        <p:spPr>
          <a:xfrm>
            <a:off x="308175" y="1468425"/>
            <a:ext cx="33729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0" name="Shape 420"/>
          <p:cNvSpPr txBox="1">
            <a:spLocks noGrp="1"/>
          </p:cNvSpPr>
          <p:nvPr>
            <p:ph type="title" idx="4294967295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На основании исследования эффективности программы и удовлетворенности участников, проведенного международной исследовательской компанией IPSOS COMCON</a:t>
            </a:r>
            <a:endParaRPr/>
          </a:p>
        </p:txBody>
      </p:sp>
      <p:cxnSp>
        <p:nvCxnSpPr>
          <p:cNvPr id="421" name="Shape 421"/>
          <p:cNvCxnSpPr/>
          <p:nvPr/>
        </p:nvCxnSpPr>
        <p:spPr>
          <a:xfrm>
            <a:off x="5019025" y="1468825"/>
            <a:ext cx="3766800" cy="1560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330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ИСТОРИИ ВЫПУСКНИКОВ, КОТОРЫМ УДАЛОСЬ УЛУЧШИТЬ БИЗНЕС-ПОКАЗАТЕЛИ В ХОДЕ ПРОГРАММЫ</a:t>
            </a:r>
            <a:endParaRPr/>
          </a:p>
        </p:txBody>
      </p:sp>
      <p:sp>
        <p:nvSpPr>
          <p:cNvPr id="436" name="Shape 436"/>
          <p:cNvSpPr txBox="1">
            <a:spLocks noGrp="1"/>
          </p:cNvSpPr>
          <p:nvPr>
            <p:ph type="subTitle" idx="1"/>
          </p:nvPr>
        </p:nvSpPr>
        <p:spPr>
          <a:xfrm>
            <a:off x="1862075" y="1445125"/>
            <a:ext cx="22224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Компании</a:t>
            </a:r>
            <a:r>
              <a:rPr lang="en" sz="1100">
                <a:solidFill>
                  <a:srgbClr val="F37B46"/>
                </a:solidFill>
              </a:rPr>
              <a:t> </a:t>
            </a:r>
            <a:r>
              <a:rPr lang="en"/>
              <a:t>по производству и ремонту лодок «Колумб»</a:t>
            </a:r>
            <a:endParaRPr/>
          </a:p>
        </p:txBody>
      </p:sp>
      <p:sp>
        <p:nvSpPr>
          <p:cNvPr id="437" name="Shape 437"/>
          <p:cNvSpPr txBox="1">
            <a:spLocks noGrp="1"/>
          </p:cNvSpPr>
          <p:nvPr>
            <p:ph type="body" idx="2"/>
          </p:nvPr>
        </p:nvSpPr>
        <p:spPr>
          <a:xfrm>
            <a:off x="1862075" y="1857550"/>
            <a:ext cx="22224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Татьяна Нохрина, г.Екатеринбург</a:t>
            </a:r>
            <a:endParaRPr i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body" idx="3"/>
          </p:nvPr>
        </p:nvSpPr>
        <p:spPr>
          <a:xfrm>
            <a:off x="2059475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За время обучения в программе «Бизнес класс» мы </a:t>
            </a:r>
            <a:r>
              <a:rPr lang="en" b="1"/>
              <a:t>увеличили количество сотрудников</a:t>
            </a:r>
            <a:r>
              <a:rPr lang="en"/>
              <a:t> с 2 до 10 человек, распределив зоны ответственности. Нам </a:t>
            </a:r>
            <a:r>
              <a:rPr lang="en" b="1"/>
              <a:t>очень помог модуль и мероприятия по маркетингу и продажам</a:t>
            </a:r>
            <a:r>
              <a:rPr lang="en"/>
              <a:t>: сделали несколько лендингов, запустили регулярные смс и email-рассылки, работаем над CRM-системой. В итоге </a:t>
            </a:r>
            <a:r>
              <a:rPr lang="en" b="1"/>
              <a:t>количество клиентов,</a:t>
            </a:r>
            <a:r>
              <a:rPr lang="en"/>
              <a:t> совершивших покупку, </a:t>
            </a:r>
            <a:r>
              <a:rPr lang="en" b="1"/>
              <a:t>возросло на 30%</a:t>
            </a:r>
            <a:r>
              <a:rPr lang="en"/>
              <a:t>. </a:t>
            </a:r>
            <a:endParaRPr/>
          </a:p>
        </p:txBody>
      </p:sp>
      <p:sp>
        <p:nvSpPr>
          <p:cNvPr id="439" name="Shape 439"/>
          <p:cNvSpPr txBox="1">
            <a:spLocks noGrp="1"/>
          </p:cNvSpPr>
          <p:nvPr>
            <p:ph type="subTitle" idx="4"/>
          </p:nvPr>
        </p:nvSpPr>
        <p:spPr>
          <a:xfrm>
            <a:off x="6253500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Детский футбольный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клуб «Чемпион»</a:t>
            </a:r>
            <a:endParaRPr/>
          </a:p>
        </p:txBody>
      </p:sp>
      <p:sp>
        <p:nvSpPr>
          <p:cNvPr id="440" name="Shape 440"/>
          <p:cNvSpPr txBox="1">
            <a:spLocks noGrp="1"/>
          </p:cNvSpPr>
          <p:nvPr>
            <p:ph type="body" idx="5"/>
          </p:nvPr>
        </p:nvSpPr>
        <p:spPr>
          <a:xfrm>
            <a:off x="6253500" y="1868700"/>
            <a:ext cx="21684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/>
              <a:buNone/>
            </a:pPr>
            <a:r>
              <a:rPr lang="en"/>
              <a:t>Предприниматель: Ильназ Давлетшин,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/>
              <a:buNone/>
            </a:pPr>
            <a:r>
              <a:rPr lang="en"/>
              <a:t>г.Казань</a:t>
            </a:r>
            <a:endParaRPr/>
          </a:p>
        </p:txBody>
      </p:sp>
      <p:sp>
        <p:nvSpPr>
          <p:cNvPr id="441" name="Shape 441"/>
          <p:cNvSpPr txBox="1">
            <a:spLocks noGrp="1"/>
          </p:cNvSpPr>
          <p:nvPr>
            <p:ph type="body" idx="6"/>
          </p:nvPr>
        </p:nvSpPr>
        <p:spPr>
          <a:xfrm>
            <a:off x="6253500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По окончании «Бизнес класса» были </a:t>
            </a:r>
            <a:r>
              <a:rPr lang="en" b="1"/>
              <a:t>устранены кассовые разрывы, </a:t>
            </a:r>
            <a:r>
              <a:rPr lang="en"/>
              <a:t>введена</a:t>
            </a:r>
            <a:r>
              <a:rPr lang="en" b="1"/>
              <a:t> новая система финансового учета</a:t>
            </a:r>
            <a:r>
              <a:rPr lang="en"/>
              <a:t>. Мы наладили взаимодействие с клиентами и сотрудниками, построили систему продаж, определили свою целевую аудиторию и каналы коммуникации с ней. В </a:t>
            </a:r>
            <a:r>
              <a:rPr lang="en" b="1"/>
              <a:t>2,5 раза выросло</a:t>
            </a:r>
            <a:r>
              <a:rPr lang="en"/>
              <a:t> </a:t>
            </a:r>
            <a:r>
              <a:rPr lang="en" b="1"/>
              <a:t>количество заявок на обучение и количество групп</a:t>
            </a:r>
            <a:r>
              <a:rPr lang="en"/>
              <a:t>.</a:t>
            </a:r>
            <a:endParaRPr/>
          </a:p>
        </p:txBody>
      </p:sp>
      <p:sp>
        <p:nvSpPr>
          <p:cNvPr id="442" name="Shape 442">
            <a:hlinkClick r:id="rId3"/>
          </p:cNvPr>
          <p:cNvSpPr txBox="1"/>
          <p:nvPr/>
        </p:nvSpPr>
        <p:spPr>
          <a:xfrm>
            <a:off x="4648128" y="4318249"/>
            <a:ext cx="20841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Видео ролик о программе</a:t>
            </a:r>
            <a:endParaRPr sz="800" u="sng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Shape 443"/>
          <p:cNvSpPr/>
          <p:nvPr/>
        </p:nvSpPr>
        <p:spPr>
          <a:xfrm rot="5389455">
            <a:off x="4573747" y="4409529"/>
            <a:ext cx="97800" cy="84600"/>
          </a:xfrm>
          <a:prstGeom prst="triangle">
            <a:avLst>
              <a:gd name="adj" fmla="val 50000"/>
            </a:avLst>
          </a:prstGeom>
          <a:solidFill>
            <a:srgbClr val="79AE4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Shape 444" descr="8dudeHTaQfo.jpg"/>
          <p:cNvPicPr preferRelativeResize="0"/>
          <p:nvPr/>
        </p:nvPicPr>
        <p:blipFill rotWithShape="1">
          <a:blip r:embed="rId4">
            <a:alphaModFix/>
          </a:blip>
          <a:srcRect l="40862" r="15470"/>
          <a:stretch/>
        </p:blipFill>
        <p:spPr>
          <a:xfrm>
            <a:off x="4571925" y="1589931"/>
            <a:ext cx="1538749" cy="22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 rotWithShape="1">
          <a:blip r:embed="rId5">
            <a:alphaModFix/>
          </a:blip>
          <a:srcRect l="23844" t="4787" b="25926"/>
          <a:stretch/>
        </p:blipFill>
        <p:spPr>
          <a:xfrm>
            <a:off x="353350" y="1587450"/>
            <a:ext cx="1432268" cy="22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4294967295"/>
          </p:nvPr>
        </p:nvSpPr>
        <p:spPr>
          <a:xfrm>
            <a:off x="55925" y="1669564"/>
            <a:ext cx="2201100" cy="19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Просмотр видеоуроков </a:t>
            </a:r>
            <a:b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(8 модулей по 5-7 роликов около 5 минут каждый)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Тематические вебинары      экспертами </a:t>
            </a:r>
            <a:endParaRPr sz="800" strike="sngStrike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Тесты, практические задания, полезные материалы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За верное выполнение заданий участник получает баллы, которые складываются в общий рейтинг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body" idx="4294967295"/>
          </p:nvPr>
        </p:nvSpPr>
        <p:spPr>
          <a:xfrm>
            <a:off x="2416765" y="1669564"/>
            <a:ext cx="2201100" cy="15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Интерактивная работа со спикером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Решение собственных бизнес- задач (кейсов), работа 	      в командах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 однодневных мероприятия     в форматах креативной сессии и мастер-класса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450-500 участников рейтинга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body" idx="4294967295"/>
          </p:nvPr>
        </p:nvSpPr>
        <p:spPr>
          <a:xfrm>
            <a:off x="4533342" y="1669564"/>
            <a:ext cx="22011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Индивидуальные онлайн-встречи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Наставники — успешные предприниматели с многолетним опытом работы 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 (топ-100)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4294967295"/>
          </p:nvPr>
        </p:nvSpPr>
        <p:spPr>
          <a:xfrm>
            <a:off x="276485" y="1085724"/>
            <a:ext cx="2256600" cy="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Онлайн-программа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4294967295"/>
          </p:nvPr>
        </p:nvSpPr>
        <p:spPr>
          <a:xfrm>
            <a:off x="2653595" y="1085724"/>
            <a:ext cx="24129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Мастер-классы в регионе 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body" idx="4294967295"/>
          </p:nvPr>
        </p:nvSpPr>
        <p:spPr>
          <a:xfrm>
            <a:off x="4745145" y="1085724"/>
            <a:ext cx="2752500" cy="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Работа с наставником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2494725" y="1110775"/>
            <a:ext cx="0" cy="318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66" name="Shape 166"/>
          <p:cNvSpPr txBox="1"/>
          <p:nvPr/>
        </p:nvSpPr>
        <p:spPr>
          <a:xfrm>
            <a:off x="278638" y="4030227"/>
            <a:ext cx="18600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всем участникам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3703483" y="4037925"/>
            <a:ext cx="45033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рейтинга, прошедшим отбор в интенсивный режим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body" idx="4294967295"/>
          </p:nvPr>
        </p:nvSpPr>
        <p:spPr>
          <a:xfrm>
            <a:off x="6631310" y="1669564"/>
            <a:ext cx="22011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Обратная связь по выполненным практическим заданиям в формате вебинара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Вебинары по наиболее востребованным вопросам ведения бизнеса с экспертами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Темы и вопросы определяют участники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 (топ-500)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body" idx="4294967295"/>
          </p:nvPr>
        </p:nvSpPr>
        <p:spPr>
          <a:xfrm>
            <a:off x="6840460" y="1085724"/>
            <a:ext cx="27525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Вебинары и консультации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0" name="Shape 170"/>
          <p:cNvCxnSpPr/>
          <p:nvPr/>
        </p:nvCxnSpPr>
        <p:spPr>
          <a:xfrm>
            <a:off x="6945700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Shape 171"/>
          <p:cNvCxnSpPr/>
          <p:nvPr/>
        </p:nvCxnSpPr>
        <p:spPr>
          <a:xfrm>
            <a:off x="6945700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Shape 172"/>
          <p:cNvCxnSpPr/>
          <p:nvPr/>
        </p:nvCxnSpPr>
        <p:spPr>
          <a:xfrm>
            <a:off x="2744265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" name="Shape 173"/>
          <p:cNvCxnSpPr/>
          <p:nvPr/>
        </p:nvCxnSpPr>
        <p:spPr>
          <a:xfrm>
            <a:off x="274426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Shape 174"/>
          <p:cNvCxnSpPr/>
          <p:nvPr/>
        </p:nvCxnSpPr>
        <p:spPr>
          <a:xfrm>
            <a:off x="4844815" y="14914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Shape 175"/>
          <p:cNvCxnSpPr/>
          <p:nvPr/>
        </p:nvCxnSpPr>
        <p:spPr>
          <a:xfrm>
            <a:off x="484481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Shape 176"/>
          <p:cNvCxnSpPr/>
          <p:nvPr/>
        </p:nvCxnSpPr>
        <p:spPr>
          <a:xfrm>
            <a:off x="358485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Shape 177"/>
          <p:cNvCxnSpPr/>
          <p:nvPr/>
        </p:nvCxnSpPr>
        <p:spPr>
          <a:xfrm>
            <a:off x="35848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66732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ПРОГРАММА </a:t>
            </a:r>
            <a:r>
              <a:rPr lang="en">
                <a:solidFill>
                  <a:srgbClr val="5F747A"/>
                </a:solidFill>
                <a:highlight>
                  <a:srgbClr val="FFFFFF"/>
                </a:highlight>
              </a:rPr>
              <a:t>«</a:t>
            </a:r>
            <a:r>
              <a:rPr lang="en"/>
              <a:t>БИЗНЕС КЛАСС» ВКЛЮЧАЕТ 4 БЛОКА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Shape 183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184" name="Shape 18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85" name="Shape 18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6" name="Shape 186"/>
          <p:cNvSpPr txBox="1">
            <a:spLocks noGrp="1"/>
          </p:cNvSpPr>
          <p:nvPr>
            <p:ph type="body" idx="4294967295"/>
          </p:nvPr>
        </p:nvSpPr>
        <p:spPr>
          <a:xfrm>
            <a:off x="282200" y="827249"/>
            <a:ext cx="27525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Алгоритм участия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body" idx="4294967295"/>
          </p:nvPr>
        </p:nvSpPr>
        <p:spPr>
          <a:xfrm>
            <a:off x="6357225" y="988775"/>
            <a:ext cx="25518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При выполнении проверочных тестов каждый участник получает баллы за верные ответы. Исходя из суммы баллов определяется место участника в общем рейтинге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 окончании программы можно обменять заработанные баллы на подарки в магазине бонусов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Магазин бонусов открывается тем участникам, которые завершили все обязательные модули программы и прошли итоговое тестирование, а также опрос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магазине бонусов участнику доступны подарки от организаторов, а также сертификат о прохождении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Пользователь, выбравший онлайн-режим, может изменить его на интенсивный в личном кабинете </a:t>
            </a:r>
            <a:endParaRPr sz="800">
              <a:solidFill>
                <a:srgbClr val="5F747A"/>
              </a:solidFill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После регистрации на сайте business-class.pro пользователь получает доступ к личному кабинету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89" name="Shape 189"/>
          <p:cNvGrpSpPr/>
          <p:nvPr/>
        </p:nvGrpSpPr>
        <p:grpSpPr>
          <a:xfrm>
            <a:off x="351043" y="2291677"/>
            <a:ext cx="395982" cy="424147"/>
            <a:chOff x="351043" y="1941803"/>
            <a:chExt cx="395982" cy="424147"/>
          </a:xfrm>
        </p:grpSpPr>
        <p:sp>
          <p:nvSpPr>
            <p:cNvPr id="190" name="Shape 19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2" name="Shape 192"/>
          <p:cNvSpPr txBox="1">
            <a:spLocks noGrp="1"/>
          </p:cNvSpPr>
          <p:nvPr>
            <p:ph type="body" idx="4294967295"/>
          </p:nvPr>
        </p:nvSpPr>
        <p:spPr>
          <a:xfrm>
            <a:off x="553015" y="23182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личном кабинете отображается тематический план с модулями, а также раздел с вебинарами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93" name="Shape 193"/>
          <p:cNvGrpSpPr/>
          <p:nvPr/>
        </p:nvGrpSpPr>
        <p:grpSpPr>
          <a:xfrm>
            <a:off x="351043" y="3026589"/>
            <a:ext cx="395982" cy="424147"/>
            <a:chOff x="351043" y="1941803"/>
            <a:chExt cx="395982" cy="424147"/>
          </a:xfrm>
        </p:grpSpPr>
        <p:sp>
          <p:nvSpPr>
            <p:cNvPr id="194" name="Shape 19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6" name="Shape 196"/>
          <p:cNvSpPr txBox="1">
            <a:spLocks noGrp="1"/>
          </p:cNvSpPr>
          <p:nvPr>
            <p:ph type="body" idx="4294967295"/>
          </p:nvPr>
        </p:nvSpPr>
        <p:spPr>
          <a:xfrm>
            <a:off x="553015" y="30651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Программа содержит 8 обязательных и 3 дополнительных модуля, в каждом из которых есть 5-8 коротких видеоуроков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97" name="Shape 197"/>
          <p:cNvGrpSpPr/>
          <p:nvPr/>
        </p:nvGrpSpPr>
        <p:grpSpPr>
          <a:xfrm>
            <a:off x="351043" y="3724978"/>
            <a:ext cx="395982" cy="424147"/>
            <a:chOff x="351043" y="1941803"/>
            <a:chExt cx="395982" cy="424147"/>
          </a:xfrm>
        </p:grpSpPr>
        <p:sp>
          <p:nvSpPr>
            <p:cNvPr id="198" name="Shape 19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9" name="Shape 19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0" name="Shape 200"/>
          <p:cNvSpPr txBox="1">
            <a:spLocks noGrp="1"/>
          </p:cNvSpPr>
          <p:nvPr>
            <p:ph type="body" idx="4294967295"/>
          </p:nvPr>
        </p:nvSpPr>
        <p:spPr>
          <a:xfrm>
            <a:off x="553025" y="3750450"/>
            <a:ext cx="26925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модуль содержит тестовые и практические задания, список полезной литературы и  шаблоны инструментов, рекомендованных экспертами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1" name="Shape 201"/>
          <p:cNvGrpSpPr/>
          <p:nvPr/>
        </p:nvGrpSpPr>
        <p:grpSpPr>
          <a:xfrm>
            <a:off x="3337093" y="1560802"/>
            <a:ext cx="395982" cy="424147"/>
            <a:chOff x="351043" y="1941803"/>
            <a:chExt cx="395982" cy="424147"/>
          </a:xfrm>
        </p:grpSpPr>
        <p:sp>
          <p:nvSpPr>
            <p:cNvPr id="202" name="Shape 20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4" name="Shape 204"/>
          <p:cNvSpPr txBox="1">
            <a:spLocks noGrp="1"/>
          </p:cNvSpPr>
          <p:nvPr>
            <p:ph type="body" idx="4294967295"/>
          </p:nvPr>
        </p:nvSpPr>
        <p:spPr>
          <a:xfrm>
            <a:off x="3539065" y="15873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новый модуль становится доступен участнику только после выполнения всех необходимых заданий из предыдущего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5" name="Shape 205"/>
          <p:cNvGrpSpPr/>
          <p:nvPr/>
        </p:nvGrpSpPr>
        <p:grpSpPr>
          <a:xfrm>
            <a:off x="3337093" y="2295714"/>
            <a:ext cx="395982" cy="424147"/>
            <a:chOff x="351043" y="1941803"/>
            <a:chExt cx="395982" cy="424147"/>
          </a:xfrm>
        </p:grpSpPr>
        <p:sp>
          <p:nvSpPr>
            <p:cNvPr id="206" name="Shape 20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07" name="Shape 20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8" name="Shape 208"/>
          <p:cNvSpPr txBox="1">
            <a:spLocks noGrp="1"/>
          </p:cNvSpPr>
          <p:nvPr>
            <p:ph type="body" idx="4294967295"/>
          </p:nvPr>
        </p:nvSpPr>
        <p:spPr>
          <a:xfrm>
            <a:off x="3539065" y="23342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течение программы  участники могут зарегистрироваться на вебинары, во время которых эксперты программы ответят на самые важные вопросы участников</a:t>
            </a:r>
            <a:endParaRPr sz="800">
              <a:solidFill>
                <a:srgbClr val="5F747A"/>
              </a:solidFill>
            </a:endParaRPr>
          </a:p>
        </p:txBody>
      </p:sp>
      <p:cxnSp>
        <p:nvCxnSpPr>
          <p:cNvPr id="209" name="Shape 209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Shape 210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Shape 212"/>
          <p:cNvGrpSpPr/>
          <p:nvPr/>
        </p:nvGrpSpPr>
        <p:grpSpPr>
          <a:xfrm>
            <a:off x="3337093" y="3056089"/>
            <a:ext cx="395982" cy="424147"/>
            <a:chOff x="351043" y="1941803"/>
            <a:chExt cx="395982" cy="424147"/>
          </a:xfrm>
        </p:grpSpPr>
        <p:sp>
          <p:nvSpPr>
            <p:cNvPr id="213" name="Shape 213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7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3539065" y="30946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 окончанию программы участники проходят итоговое тестирование для оценки предпринимательского мышления и усвоенных знаний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ОНЛАЙН-ПРОГРАММА</a:t>
            </a: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7B7B7"/>
                </a:solidFill>
              </a:rPr>
              <a:t>Видеокурс, доступный всем пользователям без ограничения</a:t>
            </a:r>
            <a:endParaRPr>
              <a:solidFill>
                <a:srgbClr val="B7B7B7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B7B7B7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title" idx="4294967295"/>
          </p:nvPr>
        </p:nvSpPr>
        <p:spPr>
          <a:xfrm>
            <a:off x="6814975" y="673887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rPr>
              <a:t>Важно про онлайн-режим</a:t>
            </a:r>
            <a:endParaRPr sz="1000" b="1">
              <a:solidFill>
                <a:srgbClr val="79AE4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Shape 225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26" name="Shape 22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27" name="Shape 22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8" name="Shape 228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ходе проведения программы состоятся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 очных мастер-класса 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229" name="Shape 229"/>
          <p:cNvGrpSpPr/>
          <p:nvPr/>
        </p:nvGrpSpPr>
        <p:grpSpPr>
          <a:xfrm>
            <a:off x="351043" y="2215477"/>
            <a:ext cx="395982" cy="424147"/>
            <a:chOff x="351043" y="1941803"/>
            <a:chExt cx="395982" cy="424147"/>
          </a:xfrm>
        </p:grpSpPr>
        <p:sp>
          <p:nvSpPr>
            <p:cNvPr id="230" name="Shape 23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1" name="Shape 23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2" name="Shape 232"/>
          <p:cNvSpPr txBox="1">
            <a:spLocks noGrp="1"/>
          </p:cNvSpPr>
          <p:nvPr>
            <p:ph type="body" idx="4294967295"/>
          </p:nvPr>
        </p:nvSpPr>
        <p:spPr>
          <a:xfrm>
            <a:off x="553015" y="22420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 мероприятия приглашаются лидеры рейтинга (топ-500) из регионов-участников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3" name="Shape 233"/>
          <p:cNvGrpSpPr/>
          <p:nvPr/>
        </p:nvGrpSpPr>
        <p:grpSpPr>
          <a:xfrm>
            <a:off x="351043" y="2874189"/>
            <a:ext cx="395982" cy="424147"/>
            <a:chOff x="351043" y="1941803"/>
            <a:chExt cx="395982" cy="424147"/>
          </a:xfrm>
        </p:grpSpPr>
        <p:sp>
          <p:nvSpPr>
            <p:cNvPr id="234" name="Shape 23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5" name="Shape 23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6" name="Shape 236"/>
          <p:cNvSpPr txBox="1">
            <a:spLocks noGrp="1"/>
          </p:cNvSpPr>
          <p:nvPr>
            <p:ph type="body" idx="4294967295"/>
          </p:nvPr>
        </p:nvSpPr>
        <p:spPr>
          <a:xfrm>
            <a:off x="553015" y="29127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Мастер-классы являются частью программы и соответствуют содержанию модулей.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Темы мероприятий: бизнес-планирование, маркетинг и продажи, финансовый учет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7" name="Shape 237"/>
          <p:cNvGrpSpPr/>
          <p:nvPr/>
        </p:nvGrpSpPr>
        <p:grpSpPr>
          <a:xfrm>
            <a:off x="3337093" y="1560802"/>
            <a:ext cx="395982" cy="424147"/>
            <a:chOff x="351043" y="1941803"/>
            <a:chExt cx="395982" cy="424147"/>
          </a:xfrm>
        </p:grpSpPr>
        <p:sp>
          <p:nvSpPr>
            <p:cNvPr id="238" name="Shape 23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9" name="Shape 23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0" name="Shape 240"/>
          <p:cNvSpPr txBox="1">
            <a:spLocks noGrp="1"/>
          </p:cNvSpPr>
          <p:nvPr>
            <p:ph type="body" idx="4294967295"/>
          </p:nvPr>
        </p:nvSpPr>
        <p:spPr>
          <a:xfrm>
            <a:off x="3539065" y="15873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Ведущие мастер-классов —  эксперты-практики, как правило, это спикеры видеоуроков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1" name="Shape 241"/>
          <p:cNvGrpSpPr/>
          <p:nvPr/>
        </p:nvGrpSpPr>
        <p:grpSpPr>
          <a:xfrm>
            <a:off x="3337093" y="2219514"/>
            <a:ext cx="395982" cy="424147"/>
            <a:chOff x="351043" y="1941803"/>
            <a:chExt cx="395982" cy="424147"/>
          </a:xfrm>
        </p:grpSpPr>
        <p:sp>
          <p:nvSpPr>
            <p:cNvPr id="242" name="Shape 24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43" name="Shape 24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4" name="Shape 244"/>
          <p:cNvSpPr txBox="1">
            <a:spLocks noGrp="1"/>
          </p:cNvSpPr>
          <p:nvPr>
            <p:ph type="body" idx="4294967295"/>
          </p:nvPr>
        </p:nvSpPr>
        <p:spPr>
          <a:xfrm>
            <a:off x="3539065" y="22580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мастер-класс длится 8 часов, предполагает командную работу и интерактив с экспертом, решение практических задач и кейсов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245" name="Shape 245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Shape 246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Shape 248"/>
          <p:cNvGrpSpPr/>
          <p:nvPr/>
        </p:nvGrpSpPr>
        <p:grpSpPr>
          <a:xfrm>
            <a:off x="3337093" y="2903689"/>
            <a:ext cx="395982" cy="424147"/>
            <a:chOff x="351043" y="1941803"/>
            <a:chExt cx="395982" cy="424147"/>
          </a:xfrm>
        </p:grpSpPr>
        <p:sp>
          <p:nvSpPr>
            <p:cNvPr id="249" name="Shape 249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50" name="Shape 250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1" name="Shape 251"/>
          <p:cNvSpPr txBox="1">
            <a:spLocks noGrp="1"/>
          </p:cNvSpPr>
          <p:nvPr>
            <p:ph type="body" idx="4294967295"/>
          </p:nvPr>
        </p:nvSpPr>
        <p:spPr>
          <a:xfrm>
            <a:off x="3539065" y="2942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Обязательным элементом каждого мастер-класса является общение участников (нетворкинг)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МАСТЕР-КЛАССЫ В РЕГИОНЕ</a:t>
            </a:r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title" idx="2"/>
          </p:nvPr>
        </p:nvSpPr>
        <p:spPr>
          <a:xfrm>
            <a:off x="235500" y="502075"/>
            <a:ext cx="73197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интенсивного режима для лидеров рейтинга (топ-500)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из регионов-участников программы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body" idx="4294967295"/>
          </p:nvPr>
        </p:nvSpPr>
        <p:spPr>
          <a:xfrm>
            <a:off x="6525125" y="988775"/>
            <a:ext cx="23838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Участники,  заинтересованные в интенсивной программе, допускаются к конкурсному  отбору в данный режим. Для этого необходимо: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Проживать или вести бизнес на территории регионов-участников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Зарегистрироваться  в программе и отметить желание  участвовать в режиме «Интенсив» не позднее ____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Вовремя и удовлетворительно выполнить задания отбора: решить кейс-тест и ответить на мотивационные вопросы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Войти в топ-250 участников (основной список участников «Интенсива») или топ-500 участников (дополнительный  список)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*Конкурсный отбор для участия в интенсивной программе осуществляется конкурсной комиссией программы </a:t>
            </a:r>
            <a:endParaRPr sz="800">
              <a:solidFill>
                <a:srgbClr val="5F747A"/>
              </a:solidFill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title" idx="4294967295"/>
          </p:nvPr>
        </p:nvSpPr>
        <p:spPr>
          <a:xfrm>
            <a:off x="6525125" y="677387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Важно про интенсивный режим</a:t>
            </a:r>
            <a:endParaRPr sz="1000" b="1">
              <a:solidFill>
                <a:srgbClr val="79AE4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Shape 262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63" name="Shape 263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5" name="Shape 265"/>
          <p:cNvSpPr txBox="1">
            <a:spLocks noGrp="1"/>
          </p:cNvSpPr>
          <p:nvPr>
            <p:ph type="body" idx="4294967295"/>
          </p:nvPr>
        </p:nvSpPr>
        <p:spPr>
          <a:xfrm>
            <a:off x="6424500" y="1553300"/>
            <a:ext cx="2253300" cy="29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пройти 4 модуля на сайте программы в течение двух месяцев после прохождения отбора в режим «Интенсив»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иметь собственный активный бизнес (не просто идею)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пройти обучение по наставничеству и успешно сдать тест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При слишком высоком числе участников приоритет отдается участникам с наивысшими баллами за прохождение 4-х модулей при наименьшем сроке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Топ-70 участников режима «Интенсив» с активным бизнесом (из топ-250) получают возможность участвовать в конкурсе на получение наставника</a:t>
            </a:r>
            <a:endParaRPr sz="11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7" name="Shape 267"/>
          <p:cNvGrpSpPr/>
          <p:nvPr/>
        </p:nvGrpSpPr>
        <p:grpSpPr>
          <a:xfrm>
            <a:off x="351043" y="2367877"/>
            <a:ext cx="395982" cy="424147"/>
            <a:chOff x="351043" y="1941803"/>
            <a:chExt cx="395982" cy="424147"/>
          </a:xfrm>
        </p:grpSpPr>
        <p:sp>
          <p:nvSpPr>
            <p:cNvPr id="268" name="Shape 26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69" name="Shape 26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0" name="Shape 270"/>
          <p:cNvSpPr txBox="1">
            <a:spLocks noGrp="1"/>
          </p:cNvSpPr>
          <p:nvPr>
            <p:ph type="body" idx="4294967295"/>
          </p:nvPr>
        </p:nvSpPr>
        <p:spPr>
          <a:xfrm>
            <a:off x="553015" y="23944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программе участвует ~ 100 наставников-волонтеров (на начало 2018г.) и каждый месяц сообщество растет на несколько десятков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1" name="Shape 271"/>
          <p:cNvGrpSpPr/>
          <p:nvPr/>
        </p:nvGrpSpPr>
        <p:grpSpPr>
          <a:xfrm>
            <a:off x="351043" y="3286314"/>
            <a:ext cx="395982" cy="424147"/>
            <a:chOff x="351043" y="1941803"/>
            <a:chExt cx="395982" cy="424147"/>
          </a:xfrm>
        </p:grpSpPr>
        <p:sp>
          <p:nvSpPr>
            <p:cNvPr id="272" name="Shape 27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73" name="Shape 27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4" name="Shape 274"/>
          <p:cNvSpPr txBox="1">
            <a:spLocks noGrp="1"/>
          </p:cNvSpPr>
          <p:nvPr>
            <p:ph type="body" idx="4294967295"/>
          </p:nvPr>
        </p:nvSpPr>
        <p:spPr>
          <a:xfrm>
            <a:off x="553015" y="33248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наставник работает с ~ 3 участниками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 и участник общаются онлайн. Примерно 5 мес, ~1 раз в 2 нед.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5" name="Shape 275"/>
          <p:cNvGrpSpPr/>
          <p:nvPr/>
        </p:nvGrpSpPr>
        <p:grpSpPr>
          <a:xfrm>
            <a:off x="3333481" y="1554703"/>
            <a:ext cx="395982" cy="424147"/>
            <a:chOff x="351043" y="1941803"/>
            <a:chExt cx="395982" cy="424147"/>
          </a:xfrm>
        </p:grpSpPr>
        <p:sp>
          <p:nvSpPr>
            <p:cNvPr id="276" name="Shape 27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77" name="Shape 27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8" name="Shape 278"/>
          <p:cNvSpPr txBox="1">
            <a:spLocks noGrp="1"/>
          </p:cNvSpPr>
          <p:nvPr>
            <p:ph type="body" idx="4294967295"/>
          </p:nvPr>
        </p:nvSpPr>
        <p:spPr>
          <a:xfrm>
            <a:off x="3535453" y="15801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 поддерживает участника и помогает ему развиваться, опираясь на свой опыт ведения бизнеса и методологию программы «Бизнес класс»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9" name="Shape 279"/>
          <p:cNvGrpSpPr/>
          <p:nvPr/>
        </p:nvGrpSpPr>
        <p:grpSpPr>
          <a:xfrm>
            <a:off x="3337093" y="2394452"/>
            <a:ext cx="395982" cy="424147"/>
            <a:chOff x="351043" y="1941803"/>
            <a:chExt cx="395982" cy="424147"/>
          </a:xfrm>
        </p:grpSpPr>
        <p:sp>
          <p:nvSpPr>
            <p:cNvPr id="280" name="Shape 28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81" name="Shape 28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2" name="Shape 282"/>
          <p:cNvSpPr txBox="1">
            <a:spLocks noGrp="1"/>
          </p:cNvSpPr>
          <p:nvPr>
            <p:ph type="body" idx="4294967295"/>
          </p:nvPr>
        </p:nvSpPr>
        <p:spPr>
          <a:xfrm>
            <a:off x="3539065" y="242101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Участники могут обсуждать с наставниками вопросы развития бизнеса, анализировать текущие бизнес-процессы, советоваться по вопросам заключения партнерств и масштабирования бизнеса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3" name="Shape 283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" name="Shape 284"/>
          <p:cNvSpPr txBox="1">
            <a:spLocks noGrp="1"/>
          </p:cNvSpPr>
          <p:nvPr>
            <p:ph type="title" idx="4294967295"/>
          </p:nvPr>
        </p:nvSpPr>
        <p:spPr>
          <a:xfrm>
            <a:off x="6814975" y="1009812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rPr>
              <a:t>Условия получения наставника</a:t>
            </a:r>
            <a:endParaRPr sz="1000" b="1">
              <a:solidFill>
                <a:srgbClr val="D83827"/>
              </a:solidFill>
            </a:endParaRPr>
          </a:p>
        </p:txBody>
      </p:sp>
      <p:cxnSp>
        <p:nvCxnSpPr>
          <p:cNvPr id="285" name="Shape 285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Shape 287"/>
          <p:cNvCxnSpPr/>
          <p:nvPr/>
        </p:nvCxnSpPr>
        <p:spPr>
          <a:xfrm>
            <a:off x="351040" y="123955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РАБОТА С НАСТАВНИКОМ</a:t>
            </a:r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интенсивного режима для лидеров общего рейтинга (топ-250)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из всех регионов-участников программы 2018 года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Shape 296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97" name="Shape 297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D142"/>
                </a:solidFill>
              </a:endParaRPr>
            </a:p>
          </p:txBody>
        </p:sp>
        <p:sp>
          <p:nvSpPr>
            <p:cNvPr id="298" name="Shape 298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ED142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9" name="Shape 299"/>
          <p:cNvSpPr txBox="1">
            <a:spLocks noGrp="1"/>
          </p:cNvSpPr>
          <p:nvPr>
            <p:ph type="body" idx="4294967295"/>
          </p:nvPr>
        </p:nvSpPr>
        <p:spPr>
          <a:xfrm>
            <a:off x="6838850" y="1553300"/>
            <a:ext cx="18390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участия в вебинаре необходимо зарегистрироваться на него заранее в личном кабинете участника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программе существуют два вида вебинаров: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01" name="Shape 301"/>
          <p:cNvGrpSpPr/>
          <p:nvPr/>
        </p:nvGrpSpPr>
        <p:grpSpPr>
          <a:xfrm>
            <a:off x="3384718" y="1562351"/>
            <a:ext cx="395982" cy="424147"/>
            <a:chOff x="351043" y="1941803"/>
            <a:chExt cx="395982" cy="424147"/>
          </a:xfrm>
        </p:grpSpPr>
        <p:sp>
          <p:nvSpPr>
            <p:cNvPr id="302" name="Shape 30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D142"/>
                </a:solidFill>
              </a:endParaRPr>
            </a:p>
          </p:txBody>
        </p:sp>
        <p:sp>
          <p:nvSpPr>
            <p:cNvPr id="303" name="Shape 30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ED142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4" name="Shape 304"/>
          <p:cNvSpPr txBox="1">
            <a:spLocks noGrp="1"/>
          </p:cNvSpPr>
          <p:nvPr>
            <p:ph type="body" idx="4294967295"/>
          </p:nvPr>
        </p:nvSpPr>
        <p:spPr>
          <a:xfrm>
            <a:off x="3586690" y="1588912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Все проведенные вебинары записываются и хранятся в архиве. Участник всегда может вернуться к нужной информации из прошедшего вебинара или посмотреть вебинар в записи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5" name="Shape 305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6" name="Shape 306"/>
          <p:cNvSpPr txBox="1">
            <a:spLocks noGrp="1"/>
          </p:cNvSpPr>
          <p:nvPr>
            <p:ph type="title" idx="4294967295"/>
          </p:nvPr>
        </p:nvSpPr>
        <p:spPr>
          <a:xfrm>
            <a:off x="6814975" y="1009812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rPr>
              <a:t>Важно</a:t>
            </a:r>
            <a:endParaRPr sz="1000" b="1">
              <a:solidFill>
                <a:srgbClr val="FED142"/>
              </a:solidFill>
            </a:endParaRPr>
          </a:p>
        </p:txBody>
      </p:sp>
      <p:cxnSp>
        <p:nvCxnSpPr>
          <p:cNvPr id="307" name="Shape 307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>
            <a:spLocks noGrp="1"/>
          </p:cNvSpPr>
          <p:nvPr>
            <p:ph type="body" idx="4294967295"/>
          </p:nvPr>
        </p:nvSpPr>
        <p:spPr>
          <a:xfrm>
            <a:off x="372033" y="1917975"/>
            <a:ext cx="25527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FED14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Модульные вебинары содержат дополнительную к основному контенту видеоуроков информацию, их проводят эксперты-ведущие видеоуроков. Данный вид вебинаров доступен всем зарегистрированным участникам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body" idx="4294967295"/>
          </p:nvPr>
        </p:nvSpPr>
        <p:spPr>
          <a:xfrm>
            <a:off x="372033" y="3049200"/>
            <a:ext cx="25527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FED14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Практические вебинары проводят преимущественно эксперты-ведущие модулей, на которых они дают обратную связь по практическим заданиям, присланным заранее от участников программы. Этот вид вебинаров доступен только участникам интенсивной программы (топ-500)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ВЕБИНАРЫ И КОНСУЛЬТАЦИИ</a:t>
            </a:r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программы, доступная всем группам участников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4294967295"/>
          </p:nvPr>
        </p:nvSpPr>
        <p:spPr>
          <a:xfrm>
            <a:off x="284742" y="2541075"/>
            <a:ext cx="18978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Тимур Соколов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body" idx="4294967295"/>
          </p:nvPr>
        </p:nvSpPr>
        <p:spPr>
          <a:xfrm>
            <a:off x="284741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Эксперт по командному взаимодействию и достижению максимальных результатов в бизнесе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30" name="Shape 330"/>
          <p:cNvCxnSpPr/>
          <p:nvPr/>
        </p:nvCxnSpPr>
        <p:spPr>
          <a:xfrm>
            <a:off x="370375" y="2410317"/>
            <a:ext cx="16581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Shape 331"/>
          <p:cNvCxnSpPr/>
          <p:nvPr/>
        </p:nvCxnSpPr>
        <p:spPr>
          <a:xfrm>
            <a:off x="370375" y="4370542"/>
            <a:ext cx="16581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Shape 332"/>
          <p:cNvSpPr txBox="1">
            <a:spLocks noGrp="1"/>
          </p:cNvSpPr>
          <p:nvPr>
            <p:ph type="body" idx="4294967295"/>
          </p:nvPr>
        </p:nvSpPr>
        <p:spPr>
          <a:xfrm>
            <a:off x="38847" y="3744296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Управление персоналом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Идея бизнеса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Команда проекта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Миссия и стратегия компании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pic>
        <p:nvPicPr>
          <p:cNvPr id="333" name="Shape 333" descr="sokolov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75" y="761569"/>
            <a:ext cx="2500157" cy="16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>
            <a:spLocks noGrp="1"/>
          </p:cNvSpPr>
          <p:nvPr>
            <p:ph type="body" idx="4294967295"/>
          </p:nvPr>
        </p:nvSpPr>
        <p:spPr>
          <a:xfrm>
            <a:off x="3094072" y="39606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Бизнес-моделирование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Управление сервисом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35" name="Shape 335"/>
          <p:cNvSpPr txBox="1">
            <a:spLocks noGrp="1"/>
          </p:cNvSpPr>
          <p:nvPr>
            <p:ph type="body" idx="4294967295"/>
          </p:nvPr>
        </p:nvSpPr>
        <p:spPr>
          <a:xfrm>
            <a:off x="3338727" y="2541075"/>
            <a:ext cx="1764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Елена Малькова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Shape 336"/>
          <p:cNvSpPr txBox="1">
            <a:spLocks noGrp="1"/>
          </p:cNvSpPr>
          <p:nvPr>
            <p:ph type="body" idx="4294967295"/>
          </p:nvPr>
        </p:nvSpPr>
        <p:spPr>
          <a:xfrm>
            <a:off x="3368075" y="2870175"/>
            <a:ext cx="1863900" cy="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Консультант по организационному развитию. Бизнес-эксперт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337" name="Shape 337"/>
          <p:cNvSpPr txBox="1">
            <a:spLocks noGrp="1"/>
          </p:cNvSpPr>
          <p:nvPr>
            <p:ph type="body" idx="4294967295"/>
          </p:nvPr>
        </p:nvSpPr>
        <p:spPr>
          <a:xfrm>
            <a:off x="6325454" y="3866842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Правовые аспекты регистрации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                     и ведения бизнеса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Товарный знак и доменное имя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38" name="Shape 338"/>
          <p:cNvSpPr txBox="1">
            <a:spLocks noGrp="1"/>
          </p:cNvSpPr>
          <p:nvPr>
            <p:ph type="body" idx="4294967295"/>
          </p:nvPr>
        </p:nvSpPr>
        <p:spPr>
          <a:xfrm>
            <a:off x="6555455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Людмила Харитонова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Shape 339"/>
          <p:cNvSpPr txBox="1">
            <a:spLocks noGrp="1"/>
          </p:cNvSpPr>
          <p:nvPr>
            <p:ph type="body" idx="4294967295"/>
          </p:nvPr>
        </p:nvSpPr>
        <p:spPr>
          <a:xfrm>
            <a:off x="6555450" y="2866600"/>
            <a:ext cx="18639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Управляющий партнер Юридической Компании «Зарцын, Янковский и партнеры»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40" name="Shape 340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Shape 341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" name="Shape 342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" name="Shape 343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4" name="Shape 344" descr="malkov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750" y="699262"/>
            <a:ext cx="1327905" cy="169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 descr="Харитонова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6491" y="697725"/>
            <a:ext cx="1132159" cy="169824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32442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СПИКЕРЫ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4294967295"/>
          </p:nvPr>
        </p:nvSpPr>
        <p:spPr>
          <a:xfrm>
            <a:off x="325517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Юлиана Гордон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Shape 352"/>
          <p:cNvSpPr txBox="1">
            <a:spLocks noGrp="1"/>
          </p:cNvSpPr>
          <p:nvPr>
            <p:ph type="body" idx="4294967295"/>
          </p:nvPr>
        </p:nvSpPr>
        <p:spPr>
          <a:xfrm>
            <a:off x="325517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Управляющий директор интернет-магазина aizel.ru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094072" y="40368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Финансы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body" idx="4294967295"/>
          </p:nvPr>
        </p:nvSpPr>
        <p:spPr>
          <a:xfrm>
            <a:off x="3338727" y="2541075"/>
            <a:ext cx="1764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Дмитрий Зайцев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5" name="Shape 355"/>
          <p:cNvSpPr txBox="1">
            <a:spLocks noGrp="1"/>
          </p:cNvSpPr>
          <p:nvPr>
            <p:ph type="body" idx="4294967295"/>
          </p:nvPr>
        </p:nvSpPr>
        <p:spPr>
          <a:xfrm>
            <a:off x="3368080" y="2870168"/>
            <a:ext cx="1764600" cy="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Автор и ведущий курсов для предпринимателей в «Мегапрорыв». Инвестор, управляющий активами. Эксперт в области управления инвестициями, финансового менеджмента, сделок M&amp;A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body" idx="4294967295"/>
          </p:nvPr>
        </p:nvSpPr>
        <p:spPr>
          <a:xfrm>
            <a:off x="6310797" y="3959546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Исследование и анализ рынка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Конкурентная борьба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57" name="Shape 357"/>
          <p:cNvSpPr txBox="1">
            <a:spLocks noGrp="1"/>
          </p:cNvSpPr>
          <p:nvPr>
            <p:ph type="body" idx="4294967295"/>
          </p:nvPr>
        </p:nvSpPr>
        <p:spPr>
          <a:xfrm>
            <a:off x="6555455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Константин Холстинин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body" idx="4294967295"/>
          </p:nvPr>
        </p:nvSpPr>
        <p:spPr>
          <a:xfrm>
            <a:off x="6555455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Основатель агентства Business Engineering Services, эксперт по разработке бизнес-продуктов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59" name="Shape 359"/>
          <p:cNvCxnSpPr/>
          <p:nvPr/>
        </p:nvCxnSpPr>
        <p:spPr>
          <a:xfrm>
            <a:off x="423157" y="2410317"/>
            <a:ext cx="16842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Shape 360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Shape 361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Shape 362"/>
          <p:cNvCxnSpPr/>
          <p:nvPr/>
        </p:nvCxnSpPr>
        <p:spPr>
          <a:xfrm>
            <a:off x="423157" y="4370542"/>
            <a:ext cx="16842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Shape 363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Shape 364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Shape 365"/>
          <p:cNvSpPr txBox="1">
            <a:spLocks noGrp="1"/>
          </p:cNvSpPr>
          <p:nvPr>
            <p:ph type="body" idx="4294967295"/>
          </p:nvPr>
        </p:nvSpPr>
        <p:spPr>
          <a:xfrm>
            <a:off x="85213" y="40368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Интернет-продвижение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pic>
        <p:nvPicPr>
          <p:cNvPr id="366" name="Shape 366" descr="gordon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67" y="707819"/>
            <a:ext cx="1724890" cy="168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 descr="zaytcev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175" y="629487"/>
            <a:ext cx="1239501" cy="177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 descr="Холстинин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6950" y="673781"/>
            <a:ext cx="1684199" cy="171941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39945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СПИКЕРЫ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4" name="Shape 374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5" name="Shape 375" descr="Macbook-Flat-Mocku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275" y="1083225"/>
            <a:ext cx="5744876" cy="337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6870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СТРАНИЦА РЕГИСТРАЦИИ </a:t>
            </a:r>
            <a:r>
              <a:rPr lang="en" u="sng">
                <a:solidFill>
                  <a:srgbClr val="79AE42"/>
                </a:solidFill>
                <a:hlinkClick r:id="rId4"/>
              </a:rPr>
              <a:t>BUSINESS-CLASS.</a:t>
            </a:r>
            <a:r>
              <a:rPr lang="en" u="sng">
                <a:solidFill>
                  <a:srgbClr val="79AE4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PRO</a:t>
            </a: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2232800" y="1584025"/>
            <a:ext cx="4148700" cy="236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5">
            <a:alphaModFix/>
          </a:blip>
          <a:srcRect l="911" r="1049"/>
          <a:stretch/>
        </p:blipFill>
        <p:spPr>
          <a:xfrm>
            <a:off x="2247525" y="1660213"/>
            <a:ext cx="4119226" cy="21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1215</Words>
  <Application>Microsoft Office PowerPoint</Application>
  <PresentationFormat>Экран (16:9)</PresentationFormat>
  <Paragraphs>218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Cambria</vt:lpstr>
      <vt:lpstr>Roboto</vt:lpstr>
      <vt:lpstr>Simple Light</vt:lpstr>
      <vt:lpstr>ПРОГРАММА ВКЛЮЧАЕТ 2 ТРАЕКТОРИИ УЧАСТИЯ </vt:lpstr>
      <vt:lpstr>ПРОГРАММА «БИЗНЕС КЛАСС» ВКЛЮЧАЕТ 4 БЛОКА </vt:lpstr>
      <vt:lpstr>ОНЛАЙН-ПРОГРАММА</vt:lpstr>
      <vt:lpstr>МАСТЕР-КЛАССЫ В РЕГИОНЕ</vt:lpstr>
      <vt:lpstr>Условия получения наставника</vt:lpstr>
      <vt:lpstr>Важно</vt:lpstr>
      <vt:lpstr>СПИКЕРЫ </vt:lpstr>
      <vt:lpstr>СПИКЕРЫ </vt:lpstr>
      <vt:lpstr>СТРАНИЦА РЕГИСТРАЦИИ BUSINESS-CLASS.PRO</vt:lpstr>
      <vt:lpstr>На основании исследования эффективности программы и удовлетворенности участников, проведенного международной исследовательской компанией IPSOS COMCON</vt:lpstr>
      <vt:lpstr>ИСТОРИИ ВЫПУСКНИКОВ, КОТОРЫМ УДАЛОСЬ УЛУЧШИТЬ БИЗНЕС-ПОКАЗАТЕЛИ В ХОДЕ ПРОГРАММЫ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развития навыков предпринимательства «Бизнес класс» от Google и Сбербанк</dc:title>
  <dc:creator>Никитина Ксения Евгеньевна</dc:creator>
  <cp:lastModifiedBy>Пастухова Елена Леонидовна</cp:lastModifiedBy>
  <cp:revision>2</cp:revision>
  <dcterms:modified xsi:type="dcterms:W3CDTF">2018-05-07T10:04:45Z</dcterms:modified>
</cp:coreProperties>
</file>