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4" r:id="rId3"/>
    <p:sldId id="342" r:id="rId4"/>
    <p:sldId id="343" r:id="rId5"/>
    <p:sldId id="350" r:id="rId6"/>
    <p:sldId id="345" r:id="rId7"/>
    <p:sldId id="340" r:id="rId8"/>
    <p:sldId id="353" r:id="rId9"/>
    <p:sldId id="347" r:id="rId10"/>
    <p:sldId id="352" r:id="rId11"/>
    <p:sldId id="348" r:id="rId12"/>
    <p:sldId id="346" r:id="rId13"/>
    <p:sldId id="355" r:id="rId14"/>
    <p:sldId id="344" r:id="rId15"/>
    <p:sldId id="313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BD1E03"/>
    <a:srgbClr val="00FF99"/>
    <a:srgbClr val="F9AFE6"/>
    <a:srgbClr val="99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7122" autoAdjust="0"/>
  </p:normalViewPr>
  <p:slideViewPr>
    <p:cSldViewPr>
      <p:cViewPr>
        <p:scale>
          <a:sx n="100" d="100"/>
          <a:sy n="100" d="100"/>
        </p:scale>
        <p:origin x="-70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E8669-C540-4BB2-811D-2A16581473C5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4A11F-C6F3-4B24-ACD9-B3CFA1F89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24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41FA-8FB8-4BE5-A962-843F65C94628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1539-722A-43A3-AE24-3CADB4992A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4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278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000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1539-722A-43A3-AE24-3CADB4992A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43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3742D9-6687-4E72-9DF0-1BAA62CF78F0}" type="datetime1">
              <a:rPr lang="ru-RU" smtClean="0"/>
              <a:t>09.02.2017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4B74F9-CB78-43BD-A741-584B481A4548}" type="datetime1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808601-4F55-4227-A9B9-E2F0B0131938}" type="datetime1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BC52B-08B9-4168-A833-EE57A43B7E78}" type="datetime1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826D4E-0C7C-47DE-85AA-D58D5CB8AD43}" type="datetime1">
              <a:rPr lang="ru-RU" smtClean="0"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4B76AE-ECC4-4620-97EF-4CACD6CE8140}" type="datetime1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EE99-7C88-437B-A761-504B6956D319}" type="datetime1">
              <a:rPr lang="ru-RU" smtClean="0"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499BC-DD28-49A8-92A8-388B440A23EF}" type="datetime1">
              <a:rPr lang="ru-RU" smtClean="0"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A81281-C3C4-4882-B002-AA8E9D266F9C}" type="datetime1">
              <a:rPr lang="ru-RU" smtClean="0"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EB983F-2EB5-4F51-9359-91A4F484D219}" type="datetime1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B38709-4793-4344-AB46-F3E5AB591A30}" type="datetime1">
              <a:rPr lang="ru-RU" smtClean="0"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E4DF860-22A2-4E99-9713-3CB4853B8CF9}" type="datetime1">
              <a:rPr lang="ru-RU" smtClean="0"/>
              <a:t>09.02.2017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7C6336-CE70-4692-9815-6E2F681D88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653136"/>
            <a:ext cx="756084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Пошаговое руководство для глав муниципальных образований</a:t>
            </a:r>
            <a:endParaRPr lang="ru-RU" sz="31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78338" y="5733256"/>
            <a:ext cx="3847336" cy="576064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Министерство территориального </a:t>
            </a:r>
          </a:p>
          <a:p>
            <a:pPr algn="r"/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развития Пермского края </a:t>
            </a:r>
            <a:b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Февраль 2017</a:t>
            </a:r>
          </a:p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18109" y="88730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8108" y="1700808"/>
            <a:ext cx="2805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«Мы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сами должны стать теми переменами, которые хотим увидеть в мире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.» М.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Ганди </a:t>
            </a:r>
          </a:p>
        </p:txBody>
      </p:sp>
      <p:pic>
        <p:nvPicPr>
          <p:cNvPr id="2055" name="Picture 7" descr="http://www.flatfish-ltd.co.uk/wp-content/uploads/2016/09/41d33ae044dc4c5567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6" y="2780928"/>
            <a:ext cx="2283903" cy="17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zn-realty.ru/userfiles/typenews/1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41" y="942982"/>
            <a:ext cx="2133783" cy="14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657872" cy="166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969383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7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2799" y="1153615"/>
            <a:ext cx="38884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Провести конкурсные процедуры по отбору подрядчика:</a:t>
            </a:r>
          </a:p>
          <a:p>
            <a:endParaRPr lang="ru-RU" sz="2000" b="1" dirty="0"/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муниципального образования, проводит конкурсные процедуры 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Федеральным законом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 апреля 2013 г. № 44-ФЗ «О контрактной системе в сфере закупок товаров, работ, услуг для обеспечения государственных и муниципальных нужд».</a:t>
            </a:r>
          </a:p>
          <a:p>
            <a:endParaRPr lang="ru-RU" sz="1000" b="1" dirty="0" smtClean="0"/>
          </a:p>
          <a:p>
            <a:endParaRPr lang="ru-RU" sz="1600" b="1" dirty="0" smtClean="0"/>
          </a:p>
          <a:p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</p:txBody>
      </p:sp>
      <p:pic>
        <p:nvPicPr>
          <p:cNvPr id="6146" name="Picture 2" descr="https://im0-tub-ru.yandex.net/i?id=3d2f4bf71a12b8fe5583691b3df10d8d&amp;n=33&amp;h=215&amp;w=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962" y="2060848"/>
            <a:ext cx="2907675" cy="18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4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7814" y="95641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8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956410"/>
            <a:ext cx="38884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Предоставить: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 реализации проекта + документы: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Копия муниципального контракта и (или) договора на поставку товаров, выполнение работ, оказание услуг в рамках реализации проекта;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Копии актов приемки выполненных работ (оказанных услуг),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завизированные представителем (ми) инициативной группы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заверенные заказчиком;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Копии товарных, либо товарно-транспортных накладных, подписанных покупателем, в случае закупки материала,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завизированные представителем (ми) инициативной группы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Копии платежных документов, заверенные руководителем (уполномоченным лицом) органа, осуществляющего ведение лицевого счета получателя средств бюджета муниципального образования;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Фотографии.</a:t>
            </a:r>
            <a:endParaRPr lang="ru-RU" sz="2000" b="1" dirty="0" smtClean="0"/>
          </a:p>
        </p:txBody>
      </p:sp>
      <p:pic>
        <p:nvPicPr>
          <p:cNvPr id="6152" name="Picture 8" descr="http://www.studioer.ru/images/akis-lite-otlichno-spravljajetsja-so-svoim-funktsional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4003"/>
            <a:ext cx="29525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6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404664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2198" y="1340768"/>
            <a:ext cx="455827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 ключевые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</a:t>
            </a:r>
            <a:r>
              <a:rPr lang="ru-R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(результативности использования субсидии), предусмотренные Соглашением:</a:t>
            </a:r>
          </a:p>
          <a:p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должен быть выполнен в соответствии со сметой;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должен быть реализован в течение 12 месяцев;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отсчитывается с даты подписания Соглашения.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проектов, реализуемых в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2017-2018  дополнительно  предусматривается показатель: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план –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 реализации проекта.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://previews.123rf.com/images/coramax/coramax1404/coramax140400003/27355496-3d-people-man-person-with-cubes-and-KPI-key-performance--Stock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293055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4076" y="1628800"/>
            <a:ext cx="415370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проекта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ограничена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из бюджета Пермского края для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городских, сельских поселений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сумме не превышает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2,0 млн. рублей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городских округов, муниципальных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районов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4,0 млн. рублей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не должен быть направлен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капитальное строительство, строительство, реконструкцию и капитальный ремонт объектов подлежащих проверке достоверности определения сметной стоимости в краевом государственном автономном учреждение «Управление государственной экспертизы Пермского края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1" dirty="0">
                <a:solidFill>
                  <a:srgbClr val="FF0000"/>
                </a:solidFill>
              </a:rPr>
              <a:t>!!!</a:t>
            </a:r>
            <a:r>
              <a:rPr lang="ru-RU" sz="1200" b="1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Если проект направлен на обустройство источников не централизованного водоснабжения (родник, ключ, скважина, колодец), то дополнительно прилагается документ, подтверждающий качество воды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2" name="AutoShape 2" descr="http://%D0%B5%D0%B4%D0%B5%D0%BC-%D0%BD%D0%B0-%D0%B3%D1%80%D0%B0%D0%BD%D0%B8%D1%86%D1%83.%D1%80%D1%84/uploads/417-d30b8c471644db8deda5c427c460f1f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%D0%B5%D0%B4%D0%B5%D0%BC-%D0%BD%D0%B0-%D0%B3%D1%80%D0%B0%D0%BD%D0%B8%D1%86%D1%83.%D1%80%D1%84/uploads/417-d30b8c471644db8deda5c427c460f1f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http://stockfresh.com/files/a/alexmas/m/56/4176946_stock-photo-3d-man-with-exclamation-ma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551546" cy="302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7" y="956410"/>
            <a:ext cx="447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ОБРАТИТЕ, ПОЖАЛУЙСТА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8338" y="692696"/>
            <a:ext cx="415815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Ответы на часто задаваемые вопросы: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районов:</a:t>
            </a: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 какого срока принимаются заявки на краевой уровень? </a:t>
            </a:r>
          </a:p>
          <a:p>
            <a:pPr algn="r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- Дата окончания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заявок на краевой конкурсный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отбор: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2017 в 17.00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Какая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минимальная сумма финансирования </a:t>
            </a:r>
            <a:endParaRPr lang="ru-RU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района или поселения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71450" indent="-171450" algn="r">
              <a:buFontTx/>
              <a:buChar char="-"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бюджета муниципального образования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1 рубля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r">
              <a:buFontTx/>
              <a:buChar char="-"/>
            </a:pP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п.4.1. Порядка проведения конкурсного отбора проектов указаны документы, которые необходимо направить вместе с заявкой в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Министерство. Это должны быть подлинники документов?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Прилагаемые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к заявке могут быть копиями документов, заверенные главой муниципалитета.</a:t>
            </a:r>
          </a:p>
          <a:p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поселений: </a:t>
            </a:r>
          </a:p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нужно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направлять на конкурс в район?</a:t>
            </a:r>
          </a:p>
          <a:p>
            <a:pPr algn="r"/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Нет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конкурсный отбор проходит на уровне поселения, далее заявка направляется на краевой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конкурс.</a:t>
            </a:r>
            <a:b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направлять заявку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нужно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r"/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Можно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4 заявки по 2,0 млн. каждая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-Нет, Вы можете подать до 4-х заявок 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общую </a:t>
            </a:r>
            <a:r>
              <a:rPr lang="ru-RU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 субсидии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бюджета Пермского края до 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10242" name="Picture 2" descr="https://bestworks.ru/uploads/images/articles/1.2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8" y="2060848"/>
            <a:ext cx="359425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0661" y="4614227"/>
            <a:ext cx="3348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муниципалитета оформить одну заявку на </a:t>
            </a:r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проекта?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r">
              <a:buFontTx/>
              <a:buChar char="-"/>
            </a:pP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и документы к заявке предоставляются на каждый проект</a:t>
            </a:r>
            <a:r>
              <a:rPr lang="ru-RU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7338" y="710208"/>
            <a:ext cx="3857632" cy="685056"/>
          </a:xfrm>
        </p:spPr>
        <p:txBody>
          <a:bodyPr>
            <a:normAutofit fontScale="92500"/>
          </a:bodyPr>
          <a:lstStyle/>
          <a:p>
            <a:pPr marL="82296" indent="0" algn="ctr"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 </a:t>
            </a:r>
            <a:r>
              <a:rPr lang="ru-RU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реализации!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C6336-CE70-4692-9815-6E2F681D88CA}" type="slidenum">
              <a:rPr lang="ru-RU" smtClean="0"/>
              <a:t>15</a:t>
            </a:fld>
            <a:endParaRPr lang="ru-RU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13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28" y="1782760"/>
            <a:ext cx="3168352" cy="17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097918" y="16139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https://www.2do2go.ru/uploads/f73ac2e97489af898642ee15e15450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45" y="1196752"/>
            <a:ext cx="3240360" cy="25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://www.permonline.ru/images/photos/new/new_390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594" y="4777074"/>
            <a:ext cx="2116832" cy="165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gid-str.ru/images/gidstr/2014/01/Sneeuwschuiv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26" y="3136579"/>
            <a:ext cx="2304256" cy="153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83968" y="242262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снегоуборочной машины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4261" y="4135389"/>
            <a:ext cx="229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Обустройство спортивной площадки в парке отдыха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90393" y="1249307"/>
            <a:ext cx="229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Обустройство спортивной площадки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78" name="Picture 18" descr="https://im2-tub-ru.yandex.net/i?id=cec4465e67439595a8cd34a8e6fe6a81&amp;n=33&amp;h=215&amp;w=2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18" y="4633084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23045" y="4082416"/>
            <a:ext cx="229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Благоустройство территории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80" name="Picture 20" descr="http://www.gorodperm.ru/upload/pages/196/image_143219213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24" y="4610572"/>
            <a:ext cx="2650365" cy="19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6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713" y="1087317"/>
            <a:ext cx="7560840" cy="6361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принять участие в проекте?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03632" y="2443827"/>
            <a:ext cx="5102384" cy="50405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- ГЛАВА МУНИЦИПАЛИТЕТА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9" y="2623847"/>
            <a:ext cx="28116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96963" y="6309320"/>
            <a:ext cx="5328592" cy="360040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337 МУНИЦИПАЛЬНЫХ ОБРАЗОВАНИЙ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2348880"/>
            <a:ext cx="3384376" cy="35358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5826" y="3717032"/>
            <a:ext cx="4957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Содержание: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№1: принятие нормативно-правовых актов;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№2: помощь в организации и участие в собрании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жителей;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№3:  проведение конкурсного отбора на уровне 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муниципального образования;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№4:  подготовка пакета документов на краевой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конкурс;</a:t>
            </a: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1191804" y="2263807"/>
            <a:ext cx="2664296" cy="360040"/>
          </a:xfrm>
          <a:prstGeom prst="rect">
            <a:avLst/>
          </a:prstGeom>
        </p:spPr>
        <p:txBody>
          <a:bodyPr tIns="0">
            <a:normAutofit fontScale="85000" lnSpcReduction="1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ПЕРМСКИЙ КРАЙ</a:t>
            </a:r>
            <a:endParaRPr lang="ru-RU" sz="2400" b="1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8109" y="88730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1016139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1940" y="1196751"/>
            <a:ext cx="465197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Принятие нормативно-правовых актов:</a:t>
            </a:r>
          </a:p>
          <a:p>
            <a:endParaRPr lang="ru-RU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Принять порядок проведения конкурсного отбора проектов инициативного бюджетирования; </a:t>
            </a: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Министерством территориального развития Пермского края разработана модельная форма  </a:t>
            </a:r>
            <a:r>
              <a:rPr lang="ru-RU" sz="16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1600" dirty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://minter.permkrai.ru/activities/initsiativnoe-byudzhetirovanie</a:t>
            </a:r>
            <a:r>
              <a:rPr lang="en-US" sz="16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600" dirty="0" smtClean="0">
                <a:solidFill>
                  <a:srgbClr val="0099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2.Утвердить состав  комиссии;</a:t>
            </a:r>
          </a:p>
          <a:p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Членами комиссии должны быть депутаты, муниципальные служащие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(!!! не более 30%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от численного состава комиссии), представители инициативных групп, общественных организаций, эксперты (Закон от 02.06.2016 №654-пк);</a:t>
            </a:r>
          </a:p>
          <a:p>
            <a:pPr algn="just"/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Подготовить извещение о проведении конкурсного отбора и опубликовать на сайте муниципального образования. 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 извещении указывается дата начала и окончания приема заявок, место приема заявок и ответственное лицо.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2430016" cy="299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8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0957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1067126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1268760"/>
            <a:ext cx="48245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Помощь в организации и участие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собрании жителей: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вопросы, обсуждаемые на собрании: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Отобрать проект;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Выбрать наиболее актуальные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населения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проекты.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Утвердить состав и выбрать представителя (ей) от инициативной группы;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членов инициативной группы не ограничено </a:t>
            </a: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(от 1 чел. и более)</a:t>
            </a:r>
          </a:p>
          <a:p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Определиться с финансированием проекта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возможный денежный вклад со стороны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иные формы финансирования.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Все принятые решения оформляются протоколом собрания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работе можно использовать форму «Об утверждении модельной формы порядка проведения конкурсного отбора проектов инициативного бюджетирования комиссией»).</a:t>
            </a:r>
            <a:endParaRPr lang="ru-RU" sz="1100" b="1" i="1" dirty="0" smtClean="0"/>
          </a:p>
        </p:txBody>
      </p:sp>
      <p:pic>
        <p:nvPicPr>
          <p:cNvPr id="11266" name="Picture 2" descr="http://englifemoldova.weebly.com/uploads/6/1/2/6/61264669/6133652_ori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1" y="2745884"/>
            <a:ext cx="3088839" cy="21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69680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8005" y="879209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03415" y="906175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конкурсного отбора на уровне муниципального образования:</a:t>
            </a:r>
            <a:endParaRPr lang="ru-RU" sz="2000" b="1" dirty="0" smtClean="0"/>
          </a:p>
        </p:txBody>
      </p:sp>
      <p:pic>
        <p:nvPicPr>
          <p:cNvPr id="12293" name="Picture 5" descr="http://pic26.nipic.com/20121221/11267342_092139233175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16" y="2852935"/>
            <a:ext cx="2762107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42690" y="1921838"/>
            <a:ext cx="456992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1.Ответственный сотрудник муниципального образования принимает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(инициативных групп), общественных организаций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следующие документы:</a:t>
            </a:r>
          </a:p>
          <a:p>
            <a:endParaRPr lang="ru-RU" sz="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собрания жителей (инициативной группы);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Выписка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из бюджета;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Гарантийные пис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ьма от инициативной группы, ИП, юридических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лиц по финансовому обеспечению 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Фотоматериалы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 регистрирует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журнале проектов под порядковым номером с указанием даты и точного времени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2.Организация заседания конкурсной комиссии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Оценка проектов в соответствии с критериями, утвержденными ПП ПК от 10.01.2017 №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6-п;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Отбор не более 4-х проектов;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заявок для участия в конкурсном отборе </a:t>
            </a:r>
            <a:b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краевом уровне.</a:t>
            </a:r>
          </a:p>
          <a:p>
            <a:pPr algn="just"/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!!! Форма порядка проведения конкурсного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отбора. Министерством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рекомендуема.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 (Вы можете внести в нее изменения или принять свой порядок с указанием других документов).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774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3788" y="961868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09839" y="1075435"/>
            <a:ext cx="50405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Подготовка пакета документов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краевой конкурс:</a:t>
            </a:r>
          </a:p>
          <a:p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Заявка;</a:t>
            </a:r>
          </a:p>
          <a:p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2.  Протокол заседания муниципальной комиссии;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3. Выписка из решения о бюджете, подтверждающая предусмотренные средства муниципального образования на реализацию проекта; 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4. Гарантийные письма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предпринимателей, юридических лиц, общественных организаций, подтверждающие обязательства по финансовому обеспечению проекта. 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5. Документы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подтверждающие право муниципальной собственности на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имущество;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оформление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 муниципальную собственность результатов проекта </a:t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в течение 6 месяцев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 момента реализации проекта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план-график реализации проекта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(если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окончательный срок реализации проекта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приходится на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год).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Фотоматериалы;</a:t>
            </a: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Министерство территориального развития Пермского края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заявки в срок до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17.00 31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марта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2017г.</a:t>
            </a:r>
          </a:p>
          <a:p>
            <a:pPr algn="just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Гарантийные письма подписываются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представителем(-ми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) инициативной группы.</a:t>
            </a:r>
          </a:p>
          <a:p>
            <a:pPr algn="just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!!!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Заявка и документы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предоставляются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на каждый проект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317164" cy="28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3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85066"/>
            <a:ext cx="7560840" cy="11638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Заявка победила в конкурсном отборе на краевом уровне!!!</a:t>
            </a:r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2348880"/>
            <a:ext cx="3384376" cy="35358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ru-RU" sz="4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2012" y="2708920"/>
            <a:ext cx="49579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Содержание: 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заключение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Соглашения с Министерством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территориального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Пермского края;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№6:  предоставление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Министерство отчета о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выполнении условий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№7:  проведение конкурсных процедур по отбору 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подрядчиков;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Шаг №8:  предоставление отчета о реализации проекта;               </a:t>
            </a:r>
          </a:p>
        </p:txBody>
      </p:sp>
      <p:pic>
        <p:nvPicPr>
          <p:cNvPr id="12292" name="Picture 4" descr="http://sageclarity.com/production/wp-content/uploads/2014/09/Crossing-the-FInish-Line-canstockphoto1276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5" y="3356992"/>
            <a:ext cx="2628497" cy="20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8109" y="88730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959858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1603246"/>
            <a:ext cx="44644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 Соглашения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предоставлении субсидии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софинансирование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проекта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Подписывается Соглашение между Министерством и Муниципальным образованием.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http://www.schekino.ru/city/econom/invest-politika/files/investors/step_f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63" y="2261776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3789040"/>
            <a:ext cx="4319464" cy="269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2488" y="790580"/>
            <a:ext cx="4536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</a:t>
            </a:r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победила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конкурсном отборе на краевом уровне!</a:t>
            </a:r>
            <a:endParaRPr lang="ru-RU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66"/>
            <a:ext cx="684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97918" y="164322"/>
            <a:ext cx="7560840" cy="7920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ИНИЦИАТИВНОЕ БЮДЖЕТИРОВАНИЕ</a:t>
            </a:r>
          </a:p>
          <a:p>
            <a:r>
              <a:rPr lang="ru-RU" sz="20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ПЕРМСКИЙ КРАЙ 2017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959858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 шаг</a:t>
            </a:r>
          </a:p>
          <a:p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1208305"/>
            <a:ext cx="44644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в Министерство отчета о выполнении условий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расходов: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Отчет по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форме + 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Документы, подтверждающие поступление в бюджет муниципального образования средств от населения, ИП, общественных организаций;</a:t>
            </a: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Все денежные средства должны быть аккумулированы на счете администрации (внесены в бюджет муниципального образования);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AutoNum type="arabicPeriod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Объем денежного участия населения, ИП, юридических лиц, общественных организаций, муниципального образования должен совпадать с объемом, указанным в заявке на участие в конкурсном отборе.</a:t>
            </a:r>
            <a:endParaRPr lang="ru-RU" sz="1100" b="1" dirty="0" smtClean="0"/>
          </a:p>
        </p:txBody>
      </p:sp>
      <p:pic>
        <p:nvPicPr>
          <p:cNvPr id="7170" name="Picture 2" descr="http://forum.domdara.com/uploads/blog-01646360014645156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99" y="2204864"/>
            <a:ext cx="2543497" cy="224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34555</TotalTime>
  <Words>1220</Words>
  <Application>Microsoft Office PowerPoint</Application>
  <PresentationFormat>Экран (4:3)</PresentationFormat>
  <Paragraphs>218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Пошаговое руководство для глав муниципальных образований</vt:lpstr>
      <vt:lpstr>Как принять участие в проекте?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Заявка победила в конкурсном отборе на краевом уровне!!!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мероприятиях Министерства территориального развития Пермского края,  направленных на развитие и поддержку территориального общественного самоуправления  на 2015-2017гг.</dc:title>
  <dc:creator>Худякова Элина Александровна</dc:creator>
  <cp:lastModifiedBy>Худякова Элина Александровна</cp:lastModifiedBy>
  <cp:revision>1081</cp:revision>
  <cp:lastPrinted>2017-02-02T07:33:41Z</cp:lastPrinted>
  <dcterms:created xsi:type="dcterms:W3CDTF">2015-01-27T04:32:58Z</dcterms:created>
  <dcterms:modified xsi:type="dcterms:W3CDTF">2017-02-09T10:25:47Z</dcterms:modified>
</cp:coreProperties>
</file>