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50" r:id="rId93"/>
    <p:sldId id="349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4" autoAdjust="0"/>
    <p:restoredTop sz="94638" autoAdjust="0"/>
  </p:normalViewPr>
  <p:slideViewPr>
    <p:cSldViewPr>
      <p:cViewPr varScale="1">
        <p:scale>
          <a:sx n="86" d="100"/>
          <a:sy n="86" d="100"/>
        </p:scale>
        <p:origin x="-2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0269-36D0-4285-9D4A-F8BB86EA0DA2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D7DF6-9304-4DE0-8802-927F48506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7DF6-9304-4DE0-8802-927F4850610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3E6BD-8083-45A8-B512-44BBB71DCAF7}" type="datetimeFigureOut">
              <a:rPr lang="ru-RU" smtClean="0"/>
              <a:pPr/>
              <a:t>12.02.16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7.jpeg"/><Relationship Id="rId18" Type="http://schemas.openxmlformats.org/officeDocument/2006/relationships/slide" Target="slide34.xml"/><Relationship Id="rId26" Type="http://schemas.openxmlformats.org/officeDocument/2006/relationships/slide" Target="slide53.xml"/><Relationship Id="rId3" Type="http://schemas.openxmlformats.org/officeDocument/2006/relationships/image" Target="../media/image2.jpeg"/><Relationship Id="rId21" Type="http://schemas.openxmlformats.org/officeDocument/2006/relationships/image" Target="../media/image11.jpeg"/><Relationship Id="rId7" Type="http://schemas.openxmlformats.org/officeDocument/2006/relationships/image" Target="../media/image4.jpeg"/><Relationship Id="rId12" Type="http://schemas.openxmlformats.org/officeDocument/2006/relationships/slide" Target="slide8.xml"/><Relationship Id="rId17" Type="http://schemas.openxmlformats.org/officeDocument/2006/relationships/image" Target="../media/image9.jpeg"/><Relationship Id="rId25" Type="http://schemas.openxmlformats.org/officeDocument/2006/relationships/image" Target="../media/image13.jpeg"/><Relationship Id="rId2" Type="http://schemas.openxmlformats.org/officeDocument/2006/relationships/image" Target="../media/image1.jpeg"/><Relationship Id="rId16" Type="http://schemas.openxmlformats.org/officeDocument/2006/relationships/slide" Target="slide21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11" Type="http://schemas.openxmlformats.org/officeDocument/2006/relationships/image" Target="../media/image6.jpeg"/><Relationship Id="rId24" Type="http://schemas.openxmlformats.org/officeDocument/2006/relationships/slide" Target="slide51.xml"/><Relationship Id="rId5" Type="http://schemas.openxmlformats.org/officeDocument/2006/relationships/image" Target="../media/image3.jpeg"/><Relationship Id="rId15" Type="http://schemas.openxmlformats.org/officeDocument/2006/relationships/image" Target="../media/image8.jpeg"/><Relationship Id="rId23" Type="http://schemas.openxmlformats.org/officeDocument/2006/relationships/image" Target="../media/image12.jpeg"/><Relationship Id="rId10" Type="http://schemas.openxmlformats.org/officeDocument/2006/relationships/slide" Target="slide48.xml"/><Relationship Id="rId19" Type="http://schemas.openxmlformats.org/officeDocument/2006/relationships/image" Target="../media/image10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slide" Target="slide93.xml"/><Relationship Id="rId22" Type="http://schemas.openxmlformats.org/officeDocument/2006/relationships/slide" Target="slide57.xml"/><Relationship Id="rId27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8.xml"/><Relationship Id="rId7" Type="http://schemas.openxmlformats.org/officeDocument/2006/relationships/slide" Target="slide6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10" Type="http://schemas.openxmlformats.org/officeDocument/2006/relationships/slide" Target="slide1.xml"/><Relationship Id="rId4" Type="http://schemas.openxmlformats.org/officeDocument/2006/relationships/slide" Target="slide9.xml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7.jpeg"/><Relationship Id="rId7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7.jpeg"/><Relationship Id="rId7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image" Target="../media/image17.jpeg"/><Relationship Id="rId7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10" Type="http://schemas.openxmlformats.org/officeDocument/2006/relationships/slide" Target="slide1.xml"/><Relationship Id="rId4" Type="http://schemas.openxmlformats.org/officeDocument/2006/relationships/slide" Target="slide14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7.jpeg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7.jpeg"/><Relationship Id="rId7" Type="http://schemas.openxmlformats.org/officeDocument/2006/relationships/slide" Target="slide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7.jpeg"/><Relationship Id="rId7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65.xml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7.jpeg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jpeg"/><Relationship Id="rId7" Type="http://schemas.openxmlformats.org/officeDocument/2006/relationships/slide" Target="slide25.xml"/><Relationship Id="rId12" Type="http://schemas.openxmlformats.org/officeDocument/2006/relationships/slide" Target="slide7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16.png"/><Relationship Id="rId5" Type="http://schemas.openxmlformats.org/officeDocument/2006/relationships/slide" Target="slide23.xml"/><Relationship Id="rId10" Type="http://schemas.openxmlformats.org/officeDocument/2006/relationships/slide" Target="slide69.xml"/><Relationship Id="rId4" Type="http://schemas.openxmlformats.org/officeDocument/2006/relationships/slide" Target="slide22.xml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jpeg"/><Relationship Id="rId7" Type="http://schemas.openxmlformats.org/officeDocument/2006/relationships/slide" Target="slide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16.png"/><Relationship Id="rId5" Type="http://schemas.openxmlformats.org/officeDocument/2006/relationships/slide" Target="slide23.xml"/><Relationship Id="rId10" Type="http://schemas.openxmlformats.org/officeDocument/2006/relationships/slide" Target="slide71.xml"/><Relationship Id="rId4" Type="http://schemas.openxmlformats.org/officeDocument/2006/relationships/slide" Target="slide21.xml"/><Relationship Id="rId9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jpeg"/><Relationship Id="rId7" Type="http://schemas.openxmlformats.org/officeDocument/2006/relationships/slide" Target="slide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16.png"/><Relationship Id="rId5" Type="http://schemas.openxmlformats.org/officeDocument/2006/relationships/slide" Target="slide22.xml"/><Relationship Id="rId10" Type="http://schemas.openxmlformats.org/officeDocument/2006/relationships/slide" Target="slide72.xml"/><Relationship Id="rId4" Type="http://schemas.openxmlformats.org/officeDocument/2006/relationships/slide" Target="slide21.xml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jpeg"/><Relationship Id="rId7" Type="http://schemas.openxmlformats.org/officeDocument/2006/relationships/slide" Target="slide2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16.png"/><Relationship Id="rId5" Type="http://schemas.openxmlformats.org/officeDocument/2006/relationships/slide" Target="slide22.xml"/><Relationship Id="rId10" Type="http://schemas.openxmlformats.org/officeDocument/2006/relationships/slide" Target="slide73.xml"/><Relationship Id="rId4" Type="http://schemas.openxmlformats.org/officeDocument/2006/relationships/slide" Target="slide21.xml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jpeg"/><Relationship Id="rId7" Type="http://schemas.openxmlformats.org/officeDocument/2006/relationships/slide" Target="slide2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8.jpeg"/><Relationship Id="rId7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.jpeg"/><Relationship Id="rId7" Type="http://schemas.openxmlformats.org/officeDocument/2006/relationships/slide" Target="slide3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10" Type="http://schemas.openxmlformats.org/officeDocument/2006/relationships/slide" Target="slide33.xml"/><Relationship Id="rId4" Type="http://schemas.openxmlformats.org/officeDocument/2006/relationships/slide" Target="slide28.xml"/><Relationship Id="rId9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.jpeg"/><Relationship Id="rId7" Type="http://schemas.openxmlformats.org/officeDocument/2006/relationships/slide" Target="slide3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74.xml"/><Relationship Id="rId5" Type="http://schemas.openxmlformats.org/officeDocument/2006/relationships/slide" Target="slide29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.jpeg"/><Relationship Id="rId7" Type="http://schemas.openxmlformats.org/officeDocument/2006/relationships/slide" Target="slide3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4.xml"/><Relationship Id="rId7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.jpeg"/><Relationship Id="rId7" Type="http://schemas.openxmlformats.org/officeDocument/2006/relationships/slide" Target="slide3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.jpeg"/><Relationship Id="rId7" Type="http://schemas.openxmlformats.org/officeDocument/2006/relationships/slide" Target="slide3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4.jpeg"/><Relationship Id="rId7" Type="http://schemas.openxmlformats.org/officeDocument/2006/relationships/slide" Target="slide3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4.jpeg"/><Relationship Id="rId7" Type="http://schemas.openxmlformats.org/officeDocument/2006/relationships/slide" Target="slide3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2.xml"/><Relationship Id="rId4" Type="http://schemas.openxmlformats.org/officeDocument/2006/relationships/slide" Target="slide27.xml"/><Relationship Id="rId9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3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6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19.jpeg"/><Relationship Id="rId7" Type="http://schemas.openxmlformats.org/officeDocument/2006/relationships/slide" Target="slide3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3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20.jpeg"/><Relationship Id="rId7" Type="http://schemas.openxmlformats.org/officeDocument/2006/relationships/slide" Target="slide4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20.jpeg"/><Relationship Id="rId7" Type="http://schemas.openxmlformats.org/officeDocument/2006/relationships/slide" Target="slide4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20.jpeg"/><Relationship Id="rId7" Type="http://schemas.openxmlformats.org/officeDocument/2006/relationships/slide" Target="slide4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77.xml"/><Relationship Id="rId5" Type="http://schemas.openxmlformats.org/officeDocument/2006/relationships/slide" Target="slide39.xml"/><Relationship Id="rId10" Type="http://schemas.openxmlformats.org/officeDocument/2006/relationships/image" Target="../media/image16.png"/><Relationship Id="rId4" Type="http://schemas.openxmlformats.org/officeDocument/2006/relationships/slide" Target="slide38.xml"/><Relationship Id="rId9" Type="http://schemas.openxmlformats.org/officeDocument/2006/relationships/slide" Target="slide7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20.jpeg"/><Relationship Id="rId7" Type="http://schemas.openxmlformats.org/officeDocument/2006/relationships/slide" Target="slid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20.jpeg"/><Relationship Id="rId7" Type="http://schemas.openxmlformats.org/officeDocument/2006/relationships/slide" Target="slid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10" Type="http://schemas.openxmlformats.org/officeDocument/2006/relationships/image" Target="../media/image16.png"/><Relationship Id="rId4" Type="http://schemas.openxmlformats.org/officeDocument/2006/relationships/slide" Target="slide38.xml"/><Relationship Id="rId9" Type="http://schemas.openxmlformats.org/officeDocument/2006/relationships/slide" Target="slide7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21.jpeg"/><Relationship Id="rId7" Type="http://schemas.openxmlformats.org/officeDocument/2006/relationships/slide" Target="slide4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5.xml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3" Type="http://schemas.openxmlformats.org/officeDocument/2006/relationships/image" Target="../media/image21.jpeg"/><Relationship Id="rId7" Type="http://schemas.openxmlformats.org/officeDocument/2006/relationships/slide" Target="slide4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5.xml"/><Relationship Id="rId10" Type="http://schemas.openxmlformats.org/officeDocument/2006/relationships/slide" Target="slide47.xml"/><Relationship Id="rId4" Type="http://schemas.openxmlformats.org/officeDocument/2006/relationships/slide" Target="slide43.xml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openxmlformats.org/officeDocument/2006/relationships/image" Target="../media/image21.jpeg"/><Relationship Id="rId7" Type="http://schemas.openxmlformats.org/officeDocument/2006/relationships/slide" Target="slide4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4.xml"/><Relationship Id="rId10" Type="http://schemas.openxmlformats.org/officeDocument/2006/relationships/slide" Target="slide47.xml"/><Relationship Id="rId4" Type="http://schemas.openxmlformats.org/officeDocument/2006/relationships/slide" Target="slide43.xml"/><Relationship Id="rId9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21.jpeg"/><Relationship Id="rId7" Type="http://schemas.openxmlformats.org/officeDocument/2006/relationships/slide" Target="slide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44.xml"/><Relationship Id="rId4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1.jpeg"/><Relationship Id="rId7" Type="http://schemas.openxmlformats.org/officeDocument/2006/relationships/slide" Target="slide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44.xml"/><Relationship Id="rId10" Type="http://schemas.openxmlformats.org/officeDocument/2006/relationships/image" Target="../media/image16.png"/><Relationship Id="rId4" Type="http://schemas.openxmlformats.org/officeDocument/2006/relationships/slide" Target="slide43.xml"/><Relationship Id="rId9" Type="http://schemas.openxmlformats.org/officeDocument/2006/relationships/slide" Target="slide8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jpeg"/><Relationship Id="rId7" Type="http://schemas.openxmlformats.org/officeDocument/2006/relationships/slide" Target="slide9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50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50.xml"/><Relationship Id="rId4" Type="http://schemas.openxmlformats.org/officeDocument/2006/relationships/slide" Target="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9.xml"/><Relationship Id="rId4" Type="http://schemas.openxmlformats.org/officeDocument/2006/relationships/slide" Target="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2.xml"/><Relationship Id="rId5" Type="http://schemas.openxmlformats.org/officeDocument/2006/relationships/slide" Target="slide1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24.jpeg"/><Relationship Id="rId7" Type="http://schemas.openxmlformats.org/officeDocument/2006/relationships/slide" Target="slide5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55.xml"/><Relationship Id="rId4" Type="http://schemas.openxmlformats.org/officeDocument/2006/relationships/slide" Target="slide54.xml"/><Relationship Id="rId9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jpeg"/><Relationship Id="rId7" Type="http://schemas.openxmlformats.org/officeDocument/2006/relationships/slide" Target="slide8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55.xml"/><Relationship Id="rId10" Type="http://schemas.openxmlformats.org/officeDocument/2006/relationships/slide" Target="slide84.xml"/><Relationship Id="rId4" Type="http://schemas.openxmlformats.org/officeDocument/2006/relationships/slide" Target="slide53.xml"/><Relationship Id="rId9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jpeg"/><Relationship Id="rId7" Type="http://schemas.openxmlformats.org/officeDocument/2006/relationships/slide" Target="slide8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54.xml"/><Relationship Id="rId4" Type="http://schemas.openxmlformats.org/officeDocument/2006/relationships/slide" Target="slide53.xml"/><Relationship Id="rId9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slide" Target="slide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5" Type="http://schemas.openxmlformats.org/officeDocument/2006/relationships/slide" Target="slide54.xml"/><Relationship Id="rId4" Type="http://schemas.openxmlformats.org/officeDocument/2006/relationships/slide" Target="slide5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.jpeg"/><Relationship Id="rId7" Type="http://schemas.openxmlformats.org/officeDocument/2006/relationships/slide" Target="slide6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slide" Target="slide87.xml"/><Relationship Id="rId5" Type="http://schemas.openxmlformats.org/officeDocument/2006/relationships/slide" Target="slide59.xml"/><Relationship Id="rId10" Type="http://schemas.openxmlformats.org/officeDocument/2006/relationships/slide" Target="slide63.xml"/><Relationship Id="rId4" Type="http://schemas.openxmlformats.org/officeDocument/2006/relationships/slide" Target="slide58.xml"/><Relationship Id="rId9" Type="http://schemas.openxmlformats.org/officeDocument/2006/relationships/slide" Target="slide6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.jpeg"/><Relationship Id="rId7" Type="http://schemas.openxmlformats.org/officeDocument/2006/relationships/slide" Target="slide6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slide" Target="slide88.xml"/><Relationship Id="rId5" Type="http://schemas.openxmlformats.org/officeDocument/2006/relationships/slide" Target="slide59.xml"/><Relationship Id="rId10" Type="http://schemas.openxmlformats.org/officeDocument/2006/relationships/slide" Target="slide63.xml"/><Relationship Id="rId4" Type="http://schemas.openxmlformats.org/officeDocument/2006/relationships/slide" Target="slide57.xml"/><Relationship Id="rId9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.jpeg"/><Relationship Id="rId7" Type="http://schemas.openxmlformats.org/officeDocument/2006/relationships/slide" Target="slide61.xml"/><Relationship Id="rId12" Type="http://schemas.openxmlformats.org/officeDocument/2006/relationships/slide" Target="slide6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image" Target="../media/image16.png"/><Relationship Id="rId5" Type="http://schemas.openxmlformats.org/officeDocument/2006/relationships/slide" Target="slide58.xml"/><Relationship Id="rId10" Type="http://schemas.openxmlformats.org/officeDocument/2006/relationships/slide" Target="slide89.xml"/><Relationship Id="rId4" Type="http://schemas.openxmlformats.org/officeDocument/2006/relationships/slide" Target="slide57.xml"/><Relationship Id="rId9" Type="http://schemas.openxmlformats.org/officeDocument/2006/relationships/slide" Target="slide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.jpeg"/><Relationship Id="rId7" Type="http://schemas.openxmlformats.org/officeDocument/2006/relationships/slide" Target="slide61.xml"/><Relationship Id="rId12" Type="http://schemas.openxmlformats.org/officeDocument/2006/relationships/slide" Target="slide6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image" Target="../media/image16.png"/><Relationship Id="rId5" Type="http://schemas.openxmlformats.org/officeDocument/2006/relationships/slide" Target="slide58.xml"/><Relationship Id="rId10" Type="http://schemas.openxmlformats.org/officeDocument/2006/relationships/slide" Target="slide90.xml"/><Relationship Id="rId4" Type="http://schemas.openxmlformats.org/officeDocument/2006/relationships/slide" Target="slide57.xml"/><Relationship Id="rId9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.jpeg"/><Relationship Id="rId7" Type="http://schemas.openxmlformats.org/officeDocument/2006/relationships/slide" Target="slide60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10" Type="http://schemas.openxmlformats.org/officeDocument/2006/relationships/slide" Target="slide63.xml"/><Relationship Id="rId4" Type="http://schemas.openxmlformats.org/officeDocument/2006/relationships/slide" Target="slide57.xml"/><Relationship Id="rId9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25.jpeg"/><Relationship Id="rId7" Type="http://schemas.openxmlformats.org/officeDocument/2006/relationships/slide" Target="slide6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10" Type="http://schemas.openxmlformats.org/officeDocument/2006/relationships/slide" Target="slide63.xml"/><Relationship Id="rId4" Type="http://schemas.openxmlformats.org/officeDocument/2006/relationships/slide" Target="slide57.xml"/><Relationship Id="rId9" Type="http://schemas.openxmlformats.org/officeDocument/2006/relationships/slide" Target="slide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25.jpeg"/><Relationship Id="rId7" Type="http://schemas.openxmlformats.org/officeDocument/2006/relationships/slide" Target="slide60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91.xml"/><Relationship Id="rId5" Type="http://schemas.openxmlformats.org/officeDocument/2006/relationships/slide" Target="slide58.xml"/><Relationship Id="rId10" Type="http://schemas.openxmlformats.org/officeDocument/2006/relationships/slide" Target="slide62.xml"/><Relationship Id="rId4" Type="http://schemas.openxmlformats.org/officeDocument/2006/relationships/slide" Target="slide57.xml"/><Relationship Id="rId9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7.png"/><Relationship Id="rId4" Type="http://schemas.openxmlformats.org/officeDocument/2006/relationships/slide" Target="slide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slide" Target="slide6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7.png"/><Relationship Id="rId4" Type="http://schemas.openxmlformats.org/officeDocument/2006/relationships/slide" Target="slide2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8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7.png"/><Relationship Id="rId4" Type="http://schemas.openxmlformats.org/officeDocument/2006/relationships/slide" Target="slide23.xml"/><Relationship Id="rId9" Type="http://schemas.openxmlformats.org/officeDocument/2006/relationships/image" Target="../media/image3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7.png"/><Relationship Id="rId4" Type="http://schemas.openxmlformats.org/officeDocument/2006/relationships/slide" Target="slide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28.xml"/><Relationship Id="rId4" Type="http://schemas.openxmlformats.org/officeDocument/2006/relationships/image" Target="../media/image4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7.png"/><Relationship Id="rId4" Type="http://schemas.openxmlformats.org/officeDocument/2006/relationships/slide" Target="slide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40.xml"/><Relationship Id="rId4" Type="http://schemas.openxmlformats.org/officeDocument/2006/relationships/image" Target="../media/image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42.xml"/><Relationship Id="rId4" Type="http://schemas.openxmlformats.org/officeDocument/2006/relationships/image" Target="../media/image4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27.png"/><Relationship Id="rId4" Type="http://schemas.openxmlformats.org/officeDocument/2006/relationships/slide" Target="slide4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27.png"/><Relationship Id="rId4" Type="http://schemas.openxmlformats.org/officeDocument/2006/relationships/slide" Target="slide4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51.xml"/><Relationship Id="rId4" Type="http://schemas.openxmlformats.org/officeDocument/2006/relationships/image" Target="../media/image5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7.png"/><Relationship Id="rId4" Type="http://schemas.openxmlformats.org/officeDocument/2006/relationships/slide" Target="slide5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53.xml"/><Relationship Id="rId4" Type="http://schemas.openxmlformats.org/officeDocument/2006/relationships/image" Target="../media/image5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27.png"/><Relationship Id="rId4" Type="http://schemas.openxmlformats.org/officeDocument/2006/relationships/slide" Target="slide5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27.png"/><Relationship Id="rId4" Type="http://schemas.openxmlformats.org/officeDocument/2006/relationships/slide" Target="slide5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27.png"/><Relationship Id="rId4" Type="http://schemas.openxmlformats.org/officeDocument/2006/relationships/slide" Target="slide5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27.png"/><Relationship Id="rId4" Type="http://schemas.openxmlformats.org/officeDocument/2006/relationships/slide" Target="slide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eg"/><Relationship Id="rId7" Type="http://schemas.openxmlformats.org/officeDocument/2006/relationships/slide" Target="slide60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27.png"/><Relationship Id="rId4" Type="http://schemas.openxmlformats.org/officeDocument/2006/relationships/slide" Target="slide6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27.png"/><Relationship Id="rId4" Type="http://schemas.openxmlformats.org/officeDocument/2006/relationships/slide" Target="slide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photovisi-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21" y="1785926"/>
            <a:ext cx="4525895" cy="334219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357422" y="3000372"/>
            <a:ext cx="4500594" cy="7858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КАЛЕНДАРЬ ЗНАМЕНАТЕЛЬНЫХ ДАТ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27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8" y="53578"/>
            <a:ext cx="2143108" cy="1607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" name="Рисунок 9" descr="27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29" y="1755984"/>
            <a:ext cx="2159618" cy="16314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1" name="Рисунок 10" descr="27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38" y="3468937"/>
            <a:ext cx="2143108" cy="161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2" name="Рисунок 11" descr="27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5" y="5172417"/>
            <a:ext cx="2185974" cy="16855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3" name="Рисунок 12" descr="27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7390" y="53530"/>
            <a:ext cx="2143172" cy="1607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4" name="Рисунок 13" descr="27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43594" y="30825"/>
            <a:ext cx="2214422" cy="1634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5" name="Рисунок 14" descr="27.jp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57275" y="53547"/>
            <a:ext cx="2087466" cy="15895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6" name="Рисунок 15" descr="27.jp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929454" y="1761323"/>
            <a:ext cx="2143108" cy="161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7" name="Рисунок 16" descr="27.jp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929454" y="3482579"/>
            <a:ext cx="2143108" cy="16073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8" name="Рисунок 17" descr="27.jp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929454" y="5197091"/>
            <a:ext cx="2143108" cy="1607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9" name="Рисунок 18" descr="27.jp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357422" y="5197090"/>
            <a:ext cx="2143108" cy="1607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" name="Рисунок 19" descr="27.jp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643438" y="5199618"/>
            <a:ext cx="2143108" cy="1642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1" name="Прямоугольник 20">
            <a:hlinkClick r:id="rId4" action="ppaction://hlinksldjump"/>
          </p:cNvPr>
          <p:cNvSpPr/>
          <p:nvPr/>
        </p:nvSpPr>
        <p:spPr>
          <a:xfrm rot="20990718">
            <a:off x="27867" y="11158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22" name="Прямоугольник 21">
            <a:hlinkClick r:id="rId12" action="ppaction://hlinksldjump"/>
          </p:cNvPr>
          <p:cNvSpPr/>
          <p:nvPr/>
        </p:nvSpPr>
        <p:spPr>
          <a:xfrm rot="20990718">
            <a:off x="2313851" y="111589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23" name="Прямоугольник 22">
            <a:hlinkClick r:id="rId14" action="ppaction://hlinksldjump"/>
          </p:cNvPr>
          <p:cNvSpPr/>
          <p:nvPr/>
        </p:nvSpPr>
        <p:spPr>
          <a:xfrm rot="20990718">
            <a:off x="4599867" y="11158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 rot="20990718">
            <a:off x="6957322" y="111589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 rot="20990718">
            <a:off x="27868" y="1826075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 rot="20990718">
            <a:off x="7811908" y="282620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 rot="20990718">
            <a:off x="27867" y="3540587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ИЮЛЬ</a:t>
            </a:r>
            <a:endParaRPr lang="ru-RU" dirty="0"/>
          </a:p>
        </p:txBody>
      </p:sp>
      <p:sp>
        <p:nvSpPr>
          <p:cNvPr id="28" name="Прямоугольник 27">
            <a:hlinkClick r:id="rId20" action="ppaction://hlinksldjump"/>
          </p:cNvPr>
          <p:cNvSpPr/>
          <p:nvPr/>
        </p:nvSpPr>
        <p:spPr>
          <a:xfrm rot="20990718">
            <a:off x="7811908" y="4540721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29" name="Прямоугольник 28">
            <a:hlinkClick r:id="rId10" action="ppaction://hlinksldjump"/>
          </p:cNvPr>
          <p:cNvSpPr/>
          <p:nvPr/>
        </p:nvSpPr>
        <p:spPr>
          <a:xfrm rot="20990718">
            <a:off x="956529" y="6314412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  <a:endParaRPr lang="ru-RU" dirty="0"/>
          </a:p>
        </p:txBody>
      </p:sp>
      <p:sp>
        <p:nvSpPr>
          <p:cNvPr id="30" name="Прямоугольник 29">
            <a:hlinkClick r:id="rId24" action="ppaction://hlinksldjump"/>
          </p:cNvPr>
          <p:cNvSpPr/>
          <p:nvPr/>
        </p:nvSpPr>
        <p:spPr>
          <a:xfrm rot="20990718">
            <a:off x="3171108" y="6314412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31" name="Прямоугольник 30">
            <a:hlinkClick r:id="rId26" action="ppaction://hlinksldjump"/>
          </p:cNvPr>
          <p:cNvSpPr/>
          <p:nvPr/>
        </p:nvSpPr>
        <p:spPr>
          <a:xfrm rot="20990718">
            <a:off x="5457122" y="6314413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32" name="Прямоугольник 31">
            <a:hlinkClick r:id="rId22" action="ppaction://hlinksldjump"/>
          </p:cNvPr>
          <p:cNvSpPr/>
          <p:nvPr/>
        </p:nvSpPr>
        <p:spPr>
          <a:xfrm rot="20990718">
            <a:off x="7811907" y="6314412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286116" y="4228935"/>
            <a:ext cx="2428892" cy="1200329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2016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3881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1956г.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9 февраля</a:t>
            </a:r>
          </a:p>
          <a:p>
            <a:r>
              <a:rPr lang="ru-RU" sz="1200" b="1" dirty="0" smtClean="0"/>
              <a:t>Открылся </a:t>
            </a:r>
            <a:r>
              <a:rPr lang="ru-RU" sz="1200" b="1" dirty="0"/>
              <a:t>детский сад № 2 «Светлячок» </a:t>
            </a:r>
            <a:endParaRPr lang="ru-RU" sz="1200" b="1" dirty="0" smtClean="0"/>
          </a:p>
          <a:p>
            <a:pPr algn="r"/>
            <a:r>
              <a:rPr lang="ru-RU" sz="1000" dirty="0" smtClean="0"/>
              <a:t>Ф.43.Оп.1.Д.184.Л.31об</a:t>
            </a:r>
            <a:endParaRPr lang="ru-RU" sz="1000" dirty="0"/>
          </a:p>
          <a:p>
            <a:pPr algn="r"/>
            <a:r>
              <a:rPr lang="ru-RU" sz="1000" dirty="0"/>
              <a:t>«Уральский шахтер» № 16</a:t>
            </a:r>
          </a:p>
          <a:p>
            <a:pPr algn="r"/>
            <a:r>
              <a:rPr lang="ru-RU" sz="1000" dirty="0"/>
              <a:t>от 07 февраля  2006 г</a:t>
            </a: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75009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1951г.</a:t>
            </a:r>
            <a:endParaRPr lang="ru-RU" sz="2400" b="1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3881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1956г.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Был построен Дворец культуры им. 40-летия ВЛКСМ в пос. Северный </a:t>
            </a:r>
            <a:endParaRPr lang="ru-RU" sz="1200" b="1" dirty="0" smtClean="0"/>
          </a:p>
          <a:p>
            <a:pPr algn="r"/>
            <a:r>
              <a:rPr lang="ru-RU" sz="1000" dirty="0"/>
              <a:t>Ф.43.Оп.1.Д.163.Л.29.</a:t>
            </a:r>
          </a:p>
          <a:p>
            <a:pPr algn="r"/>
            <a:r>
              <a:rPr lang="ru-RU" sz="1000" dirty="0"/>
              <a:t>«Уральский шахтер» №15</a:t>
            </a:r>
          </a:p>
          <a:p>
            <a:pPr algn="r"/>
            <a:r>
              <a:rPr lang="ru-RU" sz="1000" dirty="0"/>
              <a:t>от 06 февраля 2001 г.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14554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 городе появился стрелковый тир. Он имеет шесть бойниц. Тир расположен недалеко от управления ГРЭС. </a:t>
            </a:r>
            <a:endParaRPr lang="ru-RU" sz="1200" b="1" dirty="0" smtClean="0"/>
          </a:p>
          <a:p>
            <a:pPr algn="r"/>
            <a:r>
              <a:rPr lang="ru-RU" sz="1000" dirty="0"/>
              <a:t>Ф.43.Оп.1.Д.42.</a:t>
            </a:r>
          </a:p>
          <a:p>
            <a:pPr algn="r"/>
            <a:r>
              <a:rPr lang="ru-RU" sz="1000" dirty="0"/>
              <a:t>«</a:t>
            </a:r>
            <a:r>
              <a:rPr lang="ru-RU" sz="1000" dirty="0" err="1"/>
              <a:t>Губахинский</a:t>
            </a:r>
            <a:r>
              <a:rPr lang="ru-RU" sz="1000" dirty="0"/>
              <a:t> рабочий»</a:t>
            </a:r>
          </a:p>
          <a:p>
            <a:pPr algn="r"/>
            <a:r>
              <a:rPr lang="ru-RU" sz="1000" dirty="0"/>
              <a:t>12.02.1961г.</a:t>
            </a:r>
            <a:endParaRPr lang="ru-RU" sz="1000" dirty="0" smtClean="0"/>
          </a:p>
        </p:txBody>
      </p:sp>
      <p:pic>
        <p:nvPicPr>
          <p:cNvPr id="19" name="Рисунок 18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2357430"/>
            <a:ext cx="857256" cy="857256"/>
          </a:xfrm>
          <a:prstGeom prst="rect">
            <a:avLst/>
          </a:prstGeom>
        </p:spPr>
      </p:pic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75009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1951г.</a:t>
            </a:r>
            <a:endParaRPr lang="ru-RU" sz="2400" b="1" dirty="0"/>
          </a:p>
        </p:txBody>
      </p:sp>
      <p:sp>
        <p:nvSpPr>
          <p:cNvPr id="21" name="Прямоугольник 20">
            <a:hlinkClick r:id="rId10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3881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1956г.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Сдан в эксплуатацию первый городской мост через </a:t>
            </a:r>
            <a:r>
              <a:rPr lang="ru-RU" sz="1200" b="1" dirty="0" err="1"/>
              <a:t>Косьву.Он</a:t>
            </a:r>
            <a:r>
              <a:rPr lang="ru-RU" sz="1200" b="1" dirty="0"/>
              <a:t> связал Верхнюю </a:t>
            </a:r>
            <a:r>
              <a:rPr lang="ru-RU" sz="1200" b="1" dirty="0" err="1"/>
              <a:t>Губаху</a:t>
            </a:r>
            <a:r>
              <a:rPr lang="ru-RU" sz="1200" b="1" dirty="0"/>
              <a:t> с левым берегом </a:t>
            </a:r>
            <a:r>
              <a:rPr lang="ru-RU" sz="1200" b="1" dirty="0" err="1"/>
              <a:t>реки.В</a:t>
            </a:r>
            <a:r>
              <a:rPr lang="ru-RU" sz="1200" b="1" dirty="0"/>
              <a:t> то время это было грандиозное и красивой конструкции сооружение с пешеходными дорожками по обеим сторонам моста. </a:t>
            </a:r>
            <a:endParaRPr lang="ru-RU" sz="1200" b="1" dirty="0" smtClean="0"/>
          </a:p>
          <a:p>
            <a:pPr algn="r"/>
            <a:r>
              <a:rPr lang="ru-RU" sz="1000" dirty="0" smtClean="0"/>
              <a:t>Ф.43.Оп.1.Д.163.Л.29</a:t>
            </a:r>
            <a:r>
              <a:rPr lang="ru-RU" sz="1000" dirty="0"/>
              <a:t>.</a:t>
            </a:r>
          </a:p>
          <a:p>
            <a:pPr algn="r"/>
            <a:r>
              <a:rPr lang="ru-RU" sz="1000" dirty="0"/>
              <a:t>«Уральский шахтер» №15</a:t>
            </a:r>
          </a:p>
          <a:p>
            <a:pPr algn="r"/>
            <a:r>
              <a:rPr lang="ru-RU" sz="1000" dirty="0"/>
              <a:t>от 06.02.2001г.</a:t>
            </a: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75009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1951г.</a:t>
            </a:r>
            <a:endParaRPr lang="ru-RU" sz="2400" b="1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3881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Открылась школа № 23 в пос.Шахтном. 2 февраля школа празднует свой </a:t>
            </a:r>
            <a:r>
              <a:rPr lang="ru-RU" sz="1200" b="1" dirty="0" smtClean="0"/>
              <a:t>юбилей</a:t>
            </a:r>
          </a:p>
          <a:p>
            <a:pPr algn="r"/>
            <a:r>
              <a:rPr lang="ru-RU" sz="1000" dirty="0"/>
              <a:t>Ф.43.Оп.1.Д127.</a:t>
            </a:r>
          </a:p>
          <a:p>
            <a:pPr algn="r"/>
            <a:r>
              <a:rPr lang="ru-RU" sz="1000" dirty="0"/>
              <a:t>«Уральский шахтер»</a:t>
            </a:r>
          </a:p>
          <a:p>
            <a:pPr algn="r"/>
            <a:r>
              <a:rPr lang="ru-RU" sz="1000" dirty="0"/>
              <a:t>от 31.01.1991г.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009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1951г.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2001г.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Чемпионат и Первенство Пермского края  по каратэ. Воспитанники ДЮСШ (</a:t>
            </a:r>
            <a:r>
              <a:rPr lang="ru-RU" sz="1200" b="1" dirty="0" err="1"/>
              <a:t>тр.А.А.Ложкин</a:t>
            </a:r>
            <a:r>
              <a:rPr lang="ru-RU" sz="1200" b="1" dirty="0"/>
              <a:t>) Александр Головин и Александр </a:t>
            </a:r>
            <a:r>
              <a:rPr lang="ru-RU" sz="1200" b="1" dirty="0" err="1"/>
              <a:t>Баташов</a:t>
            </a:r>
            <a:r>
              <a:rPr lang="ru-RU" sz="1200" b="1" dirty="0"/>
              <a:t> заняли 1 место; Вячеслав Неустроев и Николай Захаров – 2 место; Дмитрий </a:t>
            </a:r>
            <a:r>
              <a:rPr lang="ru-RU" sz="1200" b="1" dirty="0" err="1"/>
              <a:t>Окулко</a:t>
            </a:r>
            <a:r>
              <a:rPr lang="ru-RU" sz="1200" b="1" dirty="0"/>
              <a:t> – 3 место </a:t>
            </a:r>
            <a:endParaRPr lang="ru-RU" sz="1200" b="1" dirty="0" smtClean="0"/>
          </a:p>
          <a:p>
            <a:pPr algn="r"/>
            <a:r>
              <a:rPr lang="ru-RU" sz="1000" dirty="0"/>
              <a:t>Ф.43.Оп.1.Д184.</a:t>
            </a:r>
          </a:p>
          <a:p>
            <a:pPr algn="r"/>
            <a:r>
              <a:rPr lang="ru-RU" sz="1000" dirty="0"/>
              <a:t>«Уральский шахтер» № 40</a:t>
            </a:r>
          </a:p>
          <a:p>
            <a:pPr algn="r"/>
            <a:r>
              <a:rPr lang="ru-RU" sz="1000" dirty="0"/>
              <a:t> от 23.03.2006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14554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Коллектив  аэробики «Грация» (</a:t>
            </a:r>
            <a:r>
              <a:rPr lang="ru-RU" sz="1200" b="1" dirty="0" err="1"/>
              <a:t>рук.Л.В.Гергель</a:t>
            </a:r>
            <a:r>
              <a:rPr lang="ru-RU" sz="1200" b="1" dirty="0"/>
              <a:t>) в областных соревнованиях по фитнесу  и спортивной аэробике занял первое место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32-33</a:t>
            </a:r>
          </a:p>
          <a:p>
            <a:pPr algn="r"/>
            <a:r>
              <a:rPr lang="ru-RU" sz="1000" dirty="0"/>
              <a:t> от 11.03.2006г.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357562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Команда предпринимателей </a:t>
            </a:r>
            <a:r>
              <a:rPr lang="ru-RU" sz="1200" b="1" dirty="0" err="1"/>
              <a:t>г.Губахи</a:t>
            </a:r>
            <a:r>
              <a:rPr lang="ru-RU" sz="1200" b="1" dirty="0"/>
              <a:t> (НП «Союз предпринимателей </a:t>
            </a:r>
            <a:r>
              <a:rPr lang="ru-RU" sz="1200" b="1" dirty="0" err="1"/>
              <a:t>Губахи</a:t>
            </a:r>
            <a:r>
              <a:rPr lang="ru-RU" sz="1200" b="1" dirty="0"/>
              <a:t>») заняла почетное 3-е место  в первой Спартакиаде предпринимательства Пермского края, проходившей в г.Лысьва </a:t>
            </a:r>
            <a:endParaRPr lang="ru-RU" sz="1200" b="1" dirty="0" smtClean="0"/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№41            </a:t>
            </a:r>
            <a:endParaRPr lang="ru-RU" sz="1000" dirty="0" smtClean="0"/>
          </a:p>
          <a:p>
            <a:pPr algn="r"/>
            <a:r>
              <a:rPr lang="ru-RU" sz="1000" dirty="0" smtClean="0"/>
              <a:t> от </a:t>
            </a:r>
            <a:r>
              <a:rPr lang="ru-RU" sz="1000" dirty="0"/>
              <a:t>23.03.2006г.</a:t>
            </a:r>
          </a:p>
        </p:txBody>
      </p:sp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6643702" y="4854388"/>
            <a:ext cx="1447102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ДАЛЕЕ</a:t>
            </a:r>
            <a:r>
              <a:rPr lang="en-US" sz="2400" b="1" dirty="0" smtClean="0"/>
              <a:t>&gt;&gt;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2001г.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Валерий Александрович Поморцев занял 1-ое место в весовой категории свыше 90 кг в соревнованиях по гиревому двоеборью, посвященных 80-летию образования Пермского ФСО «Динамо</a:t>
            </a:r>
            <a:r>
              <a:rPr lang="ru-RU" sz="1200" b="1" dirty="0" smtClean="0"/>
              <a:t>»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шахтер»№ 42        </a:t>
            </a:r>
            <a:endParaRPr lang="ru-RU" sz="1000" dirty="0" smtClean="0"/>
          </a:p>
          <a:p>
            <a:pPr algn="r"/>
            <a:r>
              <a:rPr lang="ru-RU" sz="1000" dirty="0" smtClean="0"/>
              <a:t>        </a:t>
            </a:r>
            <a:r>
              <a:rPr lang="ru-RU" sz="1000" dirty="0"/>
              <a:t>от 28.03.2006г.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357430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10 марта</a:t>
            </a:r>
          </a:p>
          <a:p>
            <a:r>
              <a:rPr lang="ru-RU" sz="1200" b="1" dirty="0" smtClean="0"/>
              <a:t>Открытие </a:t>
            </a:r>
            <a:r>
              <a:rPr lang="ru-RU" sz="1200" b="1" dirty="0"/>
              <a:t>бактериологической лаборатории цеха промышленно-сточных вод ОАО «</a:t>
            </a:r>
            <a:r>
              <a:rPr lang="ru-RU" sz="1200" b="1" dirty="0" err="1"/>
              <a:t>Метафракс</a:t>
            </a:r>
            <a:r>
              <a:rPr lang="ru-RU" sz="1200" b="1" dirty="0" smtClean="0"/>
              <a:t>».</a:t>
            </a:r>
          </a:p>
          <a:p>
            <a:pPr algn="r"/>
            <a:r>
              <a:rPr lang="ru-RU" sz="1000" dirty="0"/>
              <a:t>Ф.43.Оп.1.Д.184.Л.77.</a:t>
            </a:r>
          </a:p>
          <a:p>
            <a:pPr algn="r"/>
            <a:r>
              <a:rPr lang="ru-RU" sz="1000" dirty="0"/>
              <a:t>«Уральский шахтер» № 35-36</a:t>
            </a:r>
          </a:p>
          <a:p>
            <a:pPr algn="r"/>
            <a:r>
              <a:rPr lang="ru-RU" sz="1000" dirty="0"/>
              <a:t>от 16.03.2006г.</a:t>
            </a:r>
          </a:p>
        </p:txBody>
      </p:sp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6643702" y="4854388"/>
            <a:ext cx="1447102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Муниципальным учреждением культуры «Молодежная студия-театр «Доминанта» открыт первый театральный сезон на сцене кинотеатра «Октябрь» премьерным спектаклем «Шахматная Фантазия». </a:t>
            </a:r>
            <a:endParaRPr lang="ru-RU" sz="1200" b="1" dirty="0" smtClean="0"/>
          </a:p>
          <a:p>
            <a:pPr algn="r"/>
            <a:r>
              <a:rPr lang="ru-RU" sz="1000" dirty="0"/>
              <a:t>Ф.43.Оп.1Д.163.</a:t>
            </a:r>
          </a:p>
          <a:p>
            <a:pPr algn="r"/>
            <a:r>
              <a:rPr lang="ru-RU" sz="1000" dirty="0"/>
              <a:t>«Уральский шахтер» № 29</a:t>
            </a:r>
          </a:p>
          <a:p>
            <a:pPr algn="r"/>
            <a:r>
              <a:rPr lang="ru-RU" sz="1000" dirty="0"/>
              <a:t>13.03.2001г.</a:t>
            </a:r>
          </a:p>
        </p:txBody>
      </p:sp>
      <p:pic>
        <p:nvPicPr>
          <p:cNvPr id="18" name="Рисунок 17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21" name="Прямоугольник 20">
            <a:hlinkClick r:id="rId10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85992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На областной школьной олимпиаде по труду победителями стали ученики 11-х классов –Нина Калинина (школа № 20, учитель Р.А.Шульгина) и Дмитрий Тураев (школа № 4,Учитель А.П.Выборов) </a:t>
            </a:r>
          </a:p>
          <a:p>
            <a:pPr algn="r"/>
            <a:r>
              <a:rPr lang="ru-RU" sz="1000" dirty="0"/>
              <a:t>Ф.43.Оп.1Д.163.Л.63об.</a:t>
            </a:r>
          </a:p>
          <a:p>
            <a:pPr algn="r"/>
            <a:r>
              <a:rPr lang="ru-RU" sz="1000" dirty="0"/>
              <a:t>«Уральский шахтер» № 32</a:t>
            </a:r>
          </a:p>
          <a:p>
            <a:pPr algn="r"/>
            <a:r>
              <a:rPr lang="ru-RU" sz="1000" dirty="0"/>
              <a:t>От 20.03.2001г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429000"/>
            <a:ext cx="6572296" cy="11430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Победителем первенства области по тяжелой атлетике среди юношей от 16 до 18 лет в весовой категории 69 кг стал Дмитрий Акатов, второе место – Виктор Николаев. В весовой категории до 77кг второе место занял Виктор </a:t>
            </a:r>
            <a:r>
              <a:rPr lang="ru-RU" sz="1200" b="1" dirty="0" err="1"/>
              <a:t>Сюксин</a:t>
            </a:r>
            <a:r>
              <a:rPr lang="ru-RU" sz="1200" b="1" dirty="0"/>
              <a:t>. </a:t>
            </a:r>
            <a:endParaRPr lang="ru-RU" sz="1200" b="1" dirty="0" smtClean="0"/>
          </a:p>
          <a:p>
            <a:pPr algn="r"/>
            <a:r>
              <a:rPr lang="ru-RU" sz="1000" dirty="0"/>
              <a:t>Ф.43.Оп.1.Д.163.Л.85об.</a:t>
            </a:r>
          </a:p>
          <a:p>
            <a:pPr algn="r"/>
            <a:r>
              <a:rPr lang="ru-RU" sz="1000" dirty="0"/>
              <a:t>«Уральский шахтер» № 43</a:t>
            </a:r>
          </a:p>
          <a:p>
            <a:pPr algn="r"/>
            <a:r>
              <a:rPr lang="ru-RU" sz="1000" dirty="0"/>
              <a:t>от 14 апреля 2001г.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143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 поселке Широковский открылся новый современный клуб. </a:t>
            </a:r>
            <a:endParaRPr lang="ru-RU" sz="1200" b="1" dirty="0" smtClean="0"/>
          </a:p>
          <a:p>
            <a:pPr algn="r"/>
            <a:r>
              <a:rPr lang="ru-RU" sz="1000" dirty="0"/>
              <a:t>Ф.43.Оп.1Д.69.</a:t>
            </a:r>
          </a:p>
          <a:p>
            <a:pPr algn="r"/>
            <a:r>
              <a:rPr lang="ru-RU" sz="1000" dirty="0"/>
              <a:t>«Уральский шахтер» №28</a:t>
            </a:r>
          </a:p>
          <a:p>
            <a:pPr algn="r"/>
            <a:r>
              <a:rPr lang="ru-RU" sz="1000" dirty="0"/>
              <a:t>от 04.03.1971г.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2001г.</a:t>
            </a:r>
            <a:endParaRPr lang="ru-RU" sz="2400" b="1" dirty="0"/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144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05 марта</a:t>
            </a:r>
          </a:p>
          <a:p>
            <a:r>
              <a:rPr lang="ru-RU" sz="1200" b="1" dirty="0" smtClean="0"/>
              <a:t>Проводились </a:t>
            </a:r>
            <a:r>
              <a:rPr lang="ru-RU" sz="1200" b="1" dirty="0"/>
              <a:t>лыжные соревнования на приз «Пионерской правды», в которых приняло участие около 500 учащихся города. Первое место среди школ завоевала команда  школы №2, второе место команда школы 3 14 и третье место школа № 1.</a:t>
            </a:r>
          </a:p>
          <a:p>
            <a:pPr algn="r"/>
            <a:r>
              <a:rPr lang="ru-RU" sz="1000" dirty="0"/>
              <a:t>Ф.43.Оп.1Д.42</a:t>
            </a:r>
          </a:p>
          <a:p>
            <a:pPr algn="r"/>
            <a:r>
              <a:rPr lang="ru-RU" sz="1000" dirty="0"/>
              <a:t>Газета «</a:t>
            </a:r>
            <a:r>
              <a:rPr lang="ru-RU" sz="1000" dirty="0" err="1"/>
              <a:t>Губахинский</a:t>
            </a:r>
            <a:r>
              <a:rPr lang="ru-RU" sz="1000" dirty="0"/>
              <a:t> рабочий»</a:t>
            </a:r>
          </a:p>
          <a:p>
            <a:pPr algn="r"/>
            <a:r>
              <a:rPr lang="ru-RU" sz="1000" dirty="0"/>
              <a:t>от 05.03.1961г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50030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2 марта  </a:t>
            </a:r>
            <a:endParaRPr lang="ru-RU" sz="1200" dirty="0" smtClean="0"/>
          </a:p>
          <a:p>
            <a:r>
              <a:rPr lang="ru-RU" sz="1200" b="1" dirty="0" smtClean="0"/>
              <a:t>1961 </a:t>
            </a:r>
            <a:r>
              <a:rPr lang="ru-RU" sz="1200" b="1" dirty="0"/>
              <a:t>года открыта Детская консультация  № 1. </a:t>
            </a:r>
            <a:endParaRPr lang="ru-RU" sz="1200" b="1" dirty="0" smtClean="0"/>
          </a:p>
          <a:p>
            <a:pPr algn="r"/>
            <a:r>
              <a:rPr lang="ru-RU" sz="1000" dirty="0"/>
              <a:t>Ф.43.Оп.1.Д.163.</a:t>
            </a:r>
          </a:p>
          <a:p>
            <a:pPr algn="r"/>
            <a:r>
              <a:rPr lang="ru-RU" sz="1000" dirty="0"/>
              <a:t>«Уральский шахтер» № 32</a:t>
            </a:r>
          </a:p>
          <a:p>
            <a:pPr algn="r"/>
            <a:r>
              <a:rPr lang="ru-RU" sz="1000" dirty="0"/>
              <a:t>от 20 марта 2001г.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2001г.</a:t>
            </a:r>
            <a:endParaRPr lang="ru-RU" sz="2400" b="1" dirty="0"/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642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торгового отдела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горисполкома </a:t>
            </a:r>
            <a:endParaRPr lang="ru-RU" sz="1200" b="1" dirty="0" smtClean="0"/>
          </a:p>
          <a:p>
            <a:pPr algn="r"/>
            <a:r>
              <a:rPr lang="ru-RU" sz="1000" dirty="0"/>
              <a:t>Ф.11. Оп.1</a:t>
            </a:r>
          </a:p>
          <a:p>
            <a:pPr algn="r"/>
            <a:r>
              <a:rPr lang="ru-RU" sz="1000" dirty="0"/>
              <a:t>Предисловие к описи</a:t>
            </a: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857364"/>
            <a:ext cx="6572296" cy="642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отдела народного образования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горисполкома </a:t>
            </a:r>
            <a:endParaRPr lang="ru-RU" sz="1200" b="1" dirty="0" smtClean="0"/>
          </a:p>
          <a:p>
            <a:pPr algn="r"/>
            <a:r>
              <a:rPr lang="ru-RU" sz="1000" dirty="0"/>
              <a:t>Ф.17. Оп.1</a:t>
            </a:r>
          </a:p>
          <a:p>
            <a:pPr algn="r"/>
            <a:r>
              <a:rPr lang="ru-RU" sz="1000" dirty="0"/>
              <a:t>Предисловие к описи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643182"/>
            <a:ext cx="6572296" cy="5715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плановой  комиссии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горисполкома </a:t>
            </a:r>
          </a:p>
          <a:p>
            <a:pPr algn="r"/>
            <a:r>
              <a:rPr lang="ru-RU" sz="1000" dirty="0"/>
              <a:t>Ф.19. Оп.1</a:t>
            </a:r>
          </a:p>
          <a:p>
            <a:pPr algn="r"/>
            <a:r>
              <a:rPr lang="ru-RU" sz="1000" dirty="0"/>
              <a:t>Предисловие к описи</a:t>
            </a:r>
          </a:p>
        </p:txBody>
      </p:sp>
      <p:sp>
        <p:nvSpPr>
          <p:cNvPr id="19" name="Прямоугольник 18">
            <a:hlinkClick r:id="rId10" action="ppaction://hlinksldjump"/>
          </p:cNvPr>
          <p:cNvSpPr/>
          <p:nvPr/>
        </p:nvSpPr>
        <p:spPr>
          <a:xfrm>
            <a:off x="6643702" y="5568768"/>
            <a:ext cx="1447102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ДАЛЕЕ</a:t>
            </a:r>
            <a:r>
              <a:rPr lang="en-US" sz="2400" b="1" dirty="0" smtClean="0"/>
              <a:t>&gt;&gt;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3357562"/>
            <a:ext cx="6572296" cy="5715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отдела здравоохранения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 </a:t>
            </a:r>
            <a:r>
              <a:rPr lang="ru-RU" sz="1200" b="1" dirty="0" smtClean="0"/>
              <a:t>горисполкома</a:t>
            </a:r>
          </a:p>
          <a:p>
            <a:pPr algn="r"/>
            <a:r>
              <a:rPr lang="ru-RU" sz="1000" dirty="0"/>
              <a:t>Ф.20. Оп.1</a:t>
            </a:r>
          </a:p>
          <a:p>
            <a:pPr algn="r"/>
            <a:r>
              <a:rPr lang="ru-RU" sz="1000" dirty="0"/>
              <a:t>Предисловие к описи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4071942"/>
            <a:ext cx="6572296" cy="5715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отдела  культуры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 </a:t>
            </a:r>
            <a:r>
              <a:rPr lang="ru-RU" sz="1200" b="1" dirty="0" smtClean="0"/>
              <a:t>горисполкома</a:t>
            </a:r>
          </a:p>
          <a:p>
            <a:pPr algn="r"/>
            <a:r>
              <a:rPr lang="ru-RU" sz="1000" dirty="0"/>
              <a:t>Ф.31. Оп.1</a:t>
            </a:r>
          </a:p>
          <a:p>
            <a:pPr algn="r"/>
            <a:r>
              <a:rPr lang="ru-RU" sz="1000" dirty="0"/>
              <a:t>Предисловие к описи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4786322"/>
            <a:ext cx="6572296" cy="7143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городского комитета по физической культуре и спорту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 горисполкома </a:t>
            </a:r>
            <a:endParaRPr lang="ru-RU" sz="1200" b="1" dirty="0" smtClean="0"/>
          </a:p>
          <a:p>
            <a:pPr algn="r"/>
            <a:r>
              <a:rPr lang="ru-RU" sz="1000" dirty="0"/>
              <a:t>Ф.32. Оп.1</a:t>
            </a:r>
          </a:p>
          <a:p>
            <a:pPr algn="r"/>
            <a:r>
              <a:rPr lang="ru-RU" sz="1000" dirty="0"/>
              <a:t>Предисловие к описи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4" grpId="0" animBg="1"/>
      <p:bldP spid="19" grpId="0" animBg="1"/>
      <p:bldP spid="17" grpId="0" animBg="1"/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2859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1991г.</a:t>
            </a:r>
            <a:endParaRPr lang="ru-RU" sz="2400" b="1" dirty="0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37147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1435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5722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Редактор отдела общественно-политических проблем редакции газеты «Уральский шахтер» Екатерина </a:t>
            </a:r>
            <a:r>
              <a:rPr lang="ru-RU" sz="1200" b="1" dirty="0" err="1" smtClean="0"/>
              <a:t>Обыденник</a:t>
            </a:r>
            <a:r>
              <a:rPr lang="ru-RU" sz="1200" b="1" dirty="0" smtClean="0"/>
              <a:t>  стала лауреатом самого уважаемого журналистами областного конкурса имени Аркадия Гайдара за 2005 год.</a:t>
            </a:r>
          </a:p>
          <a:p>
            <a:pPr algn="r"/>
            <a:r>
              <a:rPr lang="ru-RU" sz="1000" dirty="0" smtClean="0"/>
              <a:t>Ф.43.Оп.1.Д.184</a:t>
            </a:r>
            <a:r>
              <a:rPr lang="ru-RU" sz="1000" dirty="0"/>
              <a:t>.</a:t>
            </a:r>
          </a:p>
          <a:p>
            <a:pPr algn="r"/>
            <a:r>
              <a:rPr lang="ru-RU" sz="1000" dirty="0"/>
              <a:t>«Уральский шахтер» №4</a:t>
            </a:r>
          </a:p>
          <a:p>
            <a:pPr algn="r"/>
            <a:r>
              <a:rPr lang="ru-RU" sz="1000" dirty="0"/>
              <a:t>от 14.01.2006г</a:t>
            </a:r>
            <a:r>
              <a:rPr lang="ru-RU" sz="1000" dirty="0" smtClean="0"/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357430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Журналист газеты  «Уральский шахтер» Наталья </a:t>
            </a:r>
            <a:r>
              <a:rPr lang="ru-RU" sz="1200" b="1" dirty="0" err="1"/>
              <a:t>Чезганова</a:t>
            </a:r>
            <a:r>
              <a:rPr lang="ru-RU" sz="1200" b="1" dirty="0"/>
              <a:t> завоевала поощрительный приз </a:t>
            </a:r>
            <a:r>
              <a:rPr lang="en-US" sz="1200" b="1" dirty="0"/>
              <a:t>V</a:t>
            </a:r>
            <a:r>
              <a:rPr lang="ru-RU" sz="1200" b="1" dirty="0"/>
              <a:t> журналистского конкурса, учрежденного Законодательным Собранием Пермской области в номинации «За здоровый образ жизни</a:t>
            </a:r>
            <a:r>
              <a:rPr lang="ru-RU" sz="1200" b="1" dirty="0" smtClean="0"/>
              <a:t>».</a:t>
            </a:r>
            <a:endParaRPr lang="ru-RU" sz="1200" dirty="0"/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 smtClean="0"/>
              <a:t>«Уральский шахтер» № 5</a:t>
            </a:r>
          </a:p>
          <a:p>
            <a:pPr algn="r"/>
            <a:r>
              <a:rPr lang="ru-RU" sz="1000" dirty="0" smtClean="0"/>
              <a:t>от </a:t>
            </a:r>
            <a:r>
              <a:rPr lang="ru-RU" sz="1000" dirty="0"/>
              <a:t>17.01.2006г.</a:t>
            </a:r>
            <a:endParaRPr lang="ru-RU" sz="10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643314"/>
            <a:ext cx="6572296" cy="12144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В.И.Федорову присвоено звание    «Почетный гражданин города </a:t>
            </a:r>
            <a:r>
              <a:rPr lang="ru-RU" sz="1200" b="1" dirty="0" err="1"/>
              <a:t>Губахи</a:t>
            </a:r>
            <a:r>
              <a:rPr lang="ru-RU" sz="1200" b="1" dirty="0"/>
              <a:t>». Генерал-полковник милиции, кандидат юридических наук, ветеран боевых действий. Награжден орденами «За заслуги перед Отечеством» четвертой степени, «Знак почета», четырнадцатью медалями, двумя орденами Русской Православной церкви и тремя благодарностями президента России.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7</a:t>
            </a:r>
          </a:p>
          <a:p>
            <a:pPr algn="r"/>
            <a:r>
              <a:rPr lang="ru-RU" sz="1000" dirty="0"/>
              <a:t> от21.01.2006г.</a:t>
            </a:r>
            <a:endParaRPr lang="ru-RU" sz="1000" dirty="0" smtClean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6286512" y="5429264"/>
            <a:ext cx="1447102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ДАЛЕЕ</a:t>
            </a:r>
            <a:r>
              <a:rPr lang="en-US" sz="2400" b="1" dirty="0" smtClean="0"/>
              <a:t>&gt;&gt;</a:t>
            </a:r>
            <a:endParaRPr lang="ru-RU" sz="2400" b="1" dirty="0"/>
          </a:p>
        </p:txBody>
      </p:sp>
      <p:pic>
        <p:nvPicPr>
          <p:cNvPr id="19" name="Рисунок 18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2428868"/>
            <a:ext cx="857256" cy="857256"/>
          </a:xfrm>
          <a:prstGeom prst="rect">
            <a:avLst/>
          </a:prstGeom>
        </p:spPr>
      </p:pic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3786190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674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1962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2001г.</a:t>
            </a:r>
            <a:endParaRPr lang="ru-RU" sz="2400" b="1" dirty="0"/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6249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50537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64824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642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отдела  государственной статистики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 горисполкома </a:t>
            </a:r>
            <a:endParaRPr lang="ru-RU" sz="1200" b="1" dirty="0" smtClean="0"/>
          </a:p>
          <a:p>
            <a:pPr algn="r"/>
            <a:r>
              <a:rPr lang="ru-RU" sz="1000" dirty="0"/>
              <a:t>Ф.54. Оп.1</a:t>
            </a:r>
          </a:p>
          <a:p>
            <a:pPr algn="r"/>
            <a:r>
              <a:rPr lang="ru-RU" sz="1000" dirty="0"/>
              <a:t>Предисловие к описи</a:t>
            </a: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785926"/>
            <a:ext cx="6572296" cy="642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Сдана в эксплуатацию шахта № 2 «Капитальная» </a:t>
            </a:r>
            <a:endParaRPr lang="ru-RU" sz="1200" b="1" dirty="0" smtClean="0"/>
          </a:p>
          <a:p>
            <a:pPr algn="r"/>
            <a:r>
              <a:rPr lang="ru-RU" sz="1000" dirty="0"/>
              <a:t>Ф.47 Оп.1</a:t>
            </a:r>
          </a:p>
          <a:p>
            <a:pPr algn="r"/>
            <a:r>
              <a:rPr lang="ru-RU" sz="1000" dirty="0"/>
              <a:t>Предисловие к </a:t>
            </a:r>
            <a:r>
              <a:rPr lang="ru-RU" sz="1000" dirty="0" smtClean="0"/>
              <a:t>описи</a:t>
            </a:r>
            <a:endParaRPr lang="ru-RU" sz="1000" dirty="0"/>
          </a:p>
        </p:txBody>
      </p:sp>
      <p:sp>
        <p:nvSpPr>
          <p:cNvPr id="19" name="Прямоугольник 18">
            <a:hlinkClick r:id="rId10" action="ppaction://hlinksldjump"/>
          </p:cNvPr>
          <p:cNvSpPr/>
          <p:nvPr/>
        </p:nvSpPr>
        <p:spPr>
          <a:xfrm>
            <a:off x="6643702" y="5568768"/>
            <a:ext cx="1447102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50030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городского исполнительного комитета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Совета депутатов трудящихся при преобразовании рабочих поселков </a:t>
            </a:r>
            <a:r>
              <a:rPr lang="ru-RU" sz="1200" b="1" dirty="0" err="1"/>
              <a:t>Губаха</a:t>
            </a:r>
            <a:r>
              <a:rPr lang="ru-RU" sz="1200" b="1" dirty="0"/>
              <a:t>, Кржижановский и поселка шахты им. Крупской ,входящих в состав сельской зоны г. </a:t>
            </a:r>
            <a:r>
              <a:rPr lang="ru-RU" sz="1200" b="1" dirty="0" err="1"/>
              <a:t>Кизела</a:t>
            </a:r>
            <a:r>
              <a:rPr lang="ru-RU" sz="1200" b="1" dirty="0"/>
              <a:t>, в город </a:t>
            </a:r>
            <a:r>
              <a:rPr lang="ru-RU" sz="1200" b="1" dirty="0" err="1"/>
              <a:t>Губаха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200" dirty="0" smtClean="0"/>
              <a:t> </a:t>
            </a:r>
            <a:r>
              <a:rPr lang="ru-RU" sz="1000" dirty="0"/>
              <a:t>Ф.14.Оп.1</a:t>
            </a:r>
          </a:p>
          <a:p>
            <a:pPr algn="r"/>
            <a:r>
              <a:rPr lang="ru-RU" sz="1000" dirty="0"/>
              <a:t>Предисловие к описи</a:t>
            </a:r>
          </a:p>
          <a:p>
            <a:pPr algn="r"/>
            <a:r>
              <a:rPr lang="ru-RU" sz="1000" dirty="0"/>
              <a:t>Указ Президиума Верховного Совета РСФСР от 22.03.1941г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3643314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Указом Президиума Верховного Совета  рабочие поселки </a:t>
            </a:r>
            <a:r>
              <a:rPr lang="ru-RU" sz="1200" b="1" dirty="0" err="1"/>
              <a:t>Губаха</a:t>
            </a:r>
            <a:r>
              <a:rPr lang="ru-RU" sz="1200" b="1" dirty="0"/>
              <a:t>, </a:t>
            </a:r>
            <a:r>
              <a:rPr lang="ru-RU" sz="1200" b="1" dirty="0" err="1"/>
              <a:t>Кржижановск</a:t>
            </a:r>
            <a:r>
              <a:rPr lang="ru-RU" sz="1200" b="1" dirty="0"/>
              <a:t>  и поселок шахты им. Крупской преобразованы в город областного подчинения, присвоив ему  наименование город  </a:t>
            </a:r>
            <a:r>
              <a:rPr lang="ru-RU" sz="1200" b="1" dirty="0" err="1" smtClean="0"/>
              <a:t>Губаха</a:t>
            </a:r>
            <a:endParaRPr lang="ru-RU" sz="1200" b="1" dirty="0" smtClean="0"/>
          </a:p>
          <a:p>
            <a:pPr algn="r"/>
            <a:r>
              <a:rPr lang="ru-RU" sz="1000" dirty="0"/>
              <a:t>Ф.43.Оп.1.Д.91.Л.69об.  «Уральский шахтер»</a:t>
            </a:r>
          </a:p>
          <a:p>
            <a:pPr algn="r"/>
            <a:r>
              <a:rPr lang="ru-RU" sz="1000" dirty="0"/>
              <a:t>21 марта 1981 г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4643446"/>
            <a:ext cx="6572296" cy="642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Образование городского коммунального хозяйства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горисполкома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000" dirty="0"/>
              <a:t>Ф.16.Оп.1.</a:t>
            </a:r>
          </a:p>
          <a:p>
            <a:pPr algn="r"/>
            <a:r>
              <a:rPr lang="ru-RU" sz="1000" dirty="0"/>
              <a:t>Предисловие к описи.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9" grpId="0" animBg="1"/>
      <p:bldP spid="17" grpId="0" animBg="1"/>
      <p:bldP spid="2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</a:t>
            </a:r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200</a:t>
            </a:r>
            <a:r>
              <a:rPr lang="en-US" sz="2400" b="1" dirty="0" smtClean="0"/>
              <a:t>6</a:t>
            </a:r>
            <a:r>
              <a:rPr lang="ru-RU" sz="2400" b="1" dirty="0" smtClean="0"/>
              <a:t>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1991г.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Завершение строительства коксовой батареи 2-БИС на </a:t>
            </a:r>
            <a:r>
              <a:rPr lang="ru-RU" sz="1200" b="1" dirty="0" err="1"/>
              <a:t>Губахинском</a:t>
            </a:r>
            <a:r>
              <a:rPr lang="ru-RU" sz="1200" b="1" dirty="0"/>
              <a:t> </a:t>
            </a:r>
            <a:r>
              <a:rPr lang="ru-RU" sz="1200" b="1" dirty="0" err="1" smtClean="0"/>
              <a:t>коксохимзаводе</a:t>
            </a:r>
            <a:endParaRPr lang="ru-RU" sz="1200" b="1" dirty="0" smtClean="0"/>
          </a:p>
          <a:p>
            <a:pPr algn="r"/>
            <a:r>
              <a:rPr lang="ru-RU" sz="1200" b="1" dirty="0" smtClean="0"/>
              <a:t> </a:t>
            </a:r>
            <a:r>
              <a:rPr lang="ru-RU" sz="1000" dirty="0"/>
              <a:t>Ф.43.Оп.1.Д.163.Л.181.</a:t>
            </a:r>
          </a:p>
          <a:p>
            <a:pPr algn="r"/>
            <a:r>
              <a:rPr lang="ru-RU" sz="1000" dirty="0"/>
              <a:t>«Уральский шахтер» № 41</a:t>
            </a:r>
          </a:p>
          <a:p>
            <a:pPr algn="r"/>
            <a:r>
              <a:rPr lang="ru-RU" sz="1000" dirty="0"/>
              <a:t>10 апреля  2001г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071678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Вышел первый номер газеты «Уральский шахтер» - № 42 от 12 апреля 2001г. - пробно отпечатанный офсетным способом в г.Соликамске</a:t>
            </a:r>
          </a:p>
          <a:p>
            <a:pPr algn="r"/>
            <a:r>
              <a:rPr lang="ru-RU" sz="1200" dirty="0"/>
              <a:t>Ф.43. Оп.1. Д.163. Л.83</a:t>
            </a:r>
          </a:p>
          <a:p>
            <a:pPr algn="r"/>
            <a:r>
              <a:rPr lang="ru-RU" sz="1200" dirty="0"/>
              <a:t>«Уральский шахтер» № 42</a:t>
            </a:r>
          </a:p>
          <a:p>
            <a:pPr algn="r"/>
            <a:r>
              <a:rPr lang="ru-RU" sz="1200" dirty="0"/>
              <a:t>от 12 апреля 2001г.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3357562"/>
            <a:ext cx="6572296" cy="14287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Диплом первой степени – так оценило независимое жюри ежегодного Всероссийского фестиваля «Калужские театральные каникулы» спектакль Однажды в кукольной клинике» театра-студии «Диалог».</a:t>
            </a:r>
          </a:p>
          <a:p>
            <a:r>
              <a:rPr lang="ru-RU" sz="1200" b="1" dirty="0"/>
              <a:t>Грамотой за профессиональную режиссерскую работу отмечена Л.Зайцева; дипломами фестиваля – Е.Лапина и </a:t>
            </a:r>
            <a:r>
              <a:rPr lang="ru-RU" sz="1200" b="1" dirty="0" err="1"/>
              <a:t>О.Грязева</a:t>
            </a:r>
            <a:r>
              <a:rPr lang="ru-RU" sz="1200" b="1" dirty="0"/>
              <a:t> – за исполнение ролей и </a:t>
            </a:r>
            <a:r>
              <a:rPr lang="ru-RU" sz="1200" b="1" dirty="0" err="1"/>
              <a:t>Р.Кияков</a:t>
            </a:r>
            <a:r>
              <a:rPr lang="ru-RU" sz="1200" b="1" dirty="0"/>
              <a:t> – за роль «</a:t>
            </a:r>
            <a:r>
              <a:rPr lang="ru-RU" sz="1200" b="1" dirty="0" err="1"/>
              <a:t>Негритенка</a:t>
            </a:r>
            <a:r>
              <a:rPr lang="ru-RU" sz="1200" b="1" dirty="0"/>
              <a:t>». </a:t>
            </a:r>
            <a:endParaRPr lang="ru-RU" sz="1200" b="1" dirty="0" smtClean="0"/>
          </a:p>
          <a:p>
            <a:pPr algn="r"/>
            <a:r>
              <a:rPr lang="ru-RU" sz="1000" dirty="0" smtClean="0"/>
              <a:t>Ф.43</a:t>
            </a:r>
            <a:r>
              <a:rPr lang="ru-RU" sz="1000" dirty="0"/>
              <a:t>. Оп.1. Д.163. Л.89об.</a:t>
            </a:r>
          </a:p>
          <a:p>
            <a:pPr algn="r"/>
            <a:r>
              <a:rPr lang="ru-RU" sz="1000" dirty="0"/>
              <a:t>«Уральский шахтер» № 45</a:t>
            </a:r>
          </a:p>
          <a:p>
            <a:pPr algn="r"/>
            <a:r>
              <a:rPr lang="ru-RU" sz="1000" dirty="0"/>
              <a:t>от 19 апреля 2001г.</a:t>
            </a: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57239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000108"/>
            <a:ext cx="857256" cy="857256"/>
          </a:xfrm>
          <a:prstGeom prst="rect">
            <a:avLst/>
          </a:prstGeom>
        </p:spPr>
      </p:pic>
      <p:pic>
        <p:nvPicPr>
          <p:cNvPr id="24" name="Рисунок 23" descr="Photos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3643314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571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</a:t>
            </a:r>
            <a:r>
              <a:rPr lang="en-US" sz="2400" b="1" dirty="0" smtClean="0">
                <a:solidFill>
                  <a:schemeClr val="tx1"/>
                </a:solidFill>
              </a:rPr>
              <a:t>6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1991г.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Ввод в эксплуатацию установки очистки коксового газа от аммиака круговым фосфатным </a:t>
            </a:r>
            <a:r>
              <a:rPr lang="ru-RU" sz="1200" b="1" dirty="0" smtClean="0"/>
              <a:t>способом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56</a:t>
            </a:r>
          </a:p>
          <a:p>
            <a:pPr algn="r"/>
            <a:r>
              <a:rPr lang="ru-RU" sz="1000" dirty="0"/>
              <a:t> от 22.04.2006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071678"/>
            <a:ext cx="6572296" cy="11430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Конкурс ансамблей народных инструментов  учащихся  музыкальных школ </a:t>
            </a:r>
            <a:r>
              <a:rPr lang="ru-RU" sz="1200" b="1" dirty="0" err="1"/>
              <a:t>Верхнекамья</a:t>
            </a:r>
            <a:r>
              <a:rPr lang="ru-RU" sz="1200" b="1" dirty="0"/>
              <a:t>  учащиеся музыкальной школы № 2 Елена Гончарова (домра) и Сергей Горбунов (баян) заняли 1-ое место (преподаватели </a:t>
            </a:r>
            <a:r>
              <a:rPr lang="ru-RU" sz="1200" b="1" dirty="0" err="1"/>
              <a:t>Л.Е.Хворостянская</a:t>
            </a:r>
            <a:r>
              <a:rPr lang="ru-RU" sz="1200" b="1" dirty="0"/>
              <a:t> и В.Т.Дорохов</a:t>
            </a:r>
            <a:r>
              <a:rPr lang="ru-RU" sz="1200" b="1" dirty="0" smtClean="0"/>
              <a:t>).</a:t>
            </a:r>
            <a:endParaRPr lang="ru-RU" sz="1200" b="1" dirty="0"/>
          </a:p>
          <a:p>
            <a:pPr algn="r"/>
            <a:r>
              <a:rPr lang="ru-RU" sz="1200" dirty="0"/>
              <a:t>Ф.43.Оп.1.Д.184.</a:t>
            </a:r>
          </a:p>
          <a:p>
            <a:pPr algn="r"/>
            <a:r>
              <a:rPr lang="ru-RU" sz="1200" dirty="0"/>
              <a:t>«Уральский шахтер» № 59-60</a:t>
            </a:r>
          </a:p>
          <a:p>
            <a:pPr algn="r"/>
            <a:r>
              <a:rPr lang="ru-RU" sz="1200" dirty="0"/>
              <a:t> от 29.04.2006г.</a:t>
            </a:r>
            <a:endParaRPr lang="ru-RU" sz="1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3357562"/>
            <a:ext cx="6572296" cy="12144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Первенство Пермского края по лыжным гонкам.</a:t>
            </a:r>
          </a:p>
          <a:p>
            <a:r>
              <a:rPr lang="ru-RU" sz="1200" b="1" dirty="0"/>
              <a:t>Победителями в своих возрастных группах стали: Дмитрий Абашеев  на дистанции 20 км свободным стилем и Виктория Михеева на дистанции 10 км свободным стилем. Тренер спортсменов – Тягло</a:t>
            </a:r>
            <a:r>
              <a:rPr lang="ru-RU" sz="1200" b="1" dirty="0" smtClean="0"/>
              <a:t>..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46</a:t>
            </a:r>
          </a:p>
          <a:p>
            <a:pPr algn="r"/>
            <a:r>
              <a:rPr lang="ru-RU" sz="1000" dirty="0"/>
              <a:t> от 04.04.2006г.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4786322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Ввод в эксплуатацию установки по производству промышленных смол компании «</a:t>
            </a:r>
            <a:r>
              <a:rPr lang="ru-RU" sz="1200" b="1" dirty="0" err="1"/>
              <a:t>Метадинеа</a:t>
            </a:r>
            <a:r>
              <a:rPr lang="ru-RU" sz="1200" b="1" dirty="0"/>
              <a:t>» (ОАО «</a:t>
            </a:r>
            <a:r>
              <a:rPr lang="ru-RU" sz="1200" b="1" dirty="0" err="1"/>
              <a:t>Метафракс</a:t>
            </a:r>
            <a:r>
              <a:rPr lang="ru-RU" sz="1200" b="1" dirty="0"/>
              <a:t>»), мощностью 30 тысяч тонн в </a:t>
            </a:r>
            <a:r>
              <a:rPr lang="ru-RU" sz="1200" b="1" dirty="0" smtClean="0"/>
              <a:t>год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48</a:t>
            </a:r>
          </a:p>
          <a:p>
            <a:pPr algn="r"/>
            <a:r>
              <a:rPr lang="ru-RU" sz="1000" dirty="0"/>
              <a:t>  от 08.04.2006г.</a:t>
            </a: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57239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071546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7" grpId="0" animBg="1"/>
      <p:bldP spid="22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571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6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144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23 апреля</a:t>
            </a:r>
          </a:p>
          <a:p>
            <a:r>
              <a:rPr lang="ru-RU" sz="1200" b="1" dirty="0" smtClean="0"/>
              <a:t>Лучшим </a:t>
            </a:r>
            <a:r>
              <a:rPr lang="ru-RU" sz="1200" b="1" dirty="0"/>
              <a:t>подарком </a:t>
            </a:r>
            <a:r>
              <a:rPr lang="ru-RU" sz="1200" b="1" dirty="0" err="1"/>
              <a:t>Губахинцам</a:t>
            </a:r>
            <a:r>
              <a:rPr lang="ru-RU" sz="1200" b="1" dirty="0"/>
              <a:t> справлявшим 50-летний юбилей города был приезд народного ансамбля «Частушка», в который входили заслуженные артисты Геннадий и Александр </a:t>
            </a:r>
            <a:r>
              <a:rPr lang="ru-RU" sz="1200" b="1" dirty="0" err="1"/>
              <a:t>Заволокины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000" dirty="0"/>
              <a:t>Ф.43.Оп.1.Д.127.</a:t>
            </a:r>
          </a:p>
          <a:p>
            <a:pPr algn="r"/>
            <a:r>
              <a:rPr lang="ru-RU" sz="1000" dirty="0"/>
              <a:t>«Уральский шахтер»</a:t>
            </a:r>
          </a:p>
          <a:p>
            <a:pPr algn="r"/>
            <a:r>
              <a:rPr lang="ru-RU" sz="1000" dirty="0"/>
              <a:t>От 23.04.1991г.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57239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214422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571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6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</a:t>
            </a:r>
            <a:r>
              <a:rPr lang="ru-RU" sz="1200" dirty="0" smtClean="0"/>
              <a:t> </a:t>
            </a:r>
            <a:r>
              <a:rPr lang="ru-RU" sz="1200" dirty="0"/>
              <a:t>апреля</a:t>
            </a:r>
          </a:p>
          <a:p>
            <a:r>
              <a:rPr lang="ru-RU" sz="1200" b="1" dirty="0"/>
              <a:t>Гость </a:t>
            </a:r>
            <a:r>
              <a:rPr lang="ru-RU" sz="1200" b="1" dirty="0" err="1" smtClean="0"/>
              <a:t>Губахи</a:t>
            </a:r>
            <a:r>
              <a:rPr lang="ru-RU" sz="1200" b="1" dirty="0"/>
              <a:t>-</a:t>
            </a:r>
            <a:r>
              <a:rPr lang="ru-RU" sz="1200" b="1" dirty="0" smtClean="0"/>
              <a:t>  </a:t>
            </a:r>
            <a:r>
              <a:rPr lang="ru-RU" sz="1200" b="1" dirty="0"/>
              <a:t>в нашем городе Леонид Ярмольник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000" dirty="0"/>
              <a:t>Ф.43.Оп.1Д.111..</a:t>
            </a:r>
          </a:p>
          <a:p>
            <a:pPr algn="r"/>
            <a:r>
              <a:rPr lang="ru-RU" sz="1000" dirty="0"/>
              <a:t>«Уральский шахтер» </a:t>
            </a:r>
          </a:p>
          <a:p>
            <a:pPr algn="r"/>
            <a:r>
              <a:rPr lang="ru-RU" sz="1000" dirty="0"/>
              <a:t>01.04.1986г.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57239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142984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571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6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143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35 лет вокальному ансамблю «Исток» </a:t>
            </a:r>
            <a:endParaRPr lang="ru-RU" sz="1200" b="1" dirty="0" smtClean="0"/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50</a:t>
            </a:r>
          </a:p>
          <a:p>
            <a:pPr algn="r"/>
            <a:r>
              <a:rPr lang="ru-RU" sz="1000" dirty="0"/>
              <a:t> от 13.04.2006г.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57239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571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</a:rPr>
              <a:t>6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Открыт детский сад  № 3 «Звездочка».В 2001г.дошкольное учреждение получило статус детского сада </a:t>
            </a:r>
            <a:r>
              <a:rPr lang="ru-RU" sz="1200" b="1" dirty="0" err="1"/>
              <a:t>общеразвивающего</a:t>
            </a:r>
            <a:r>
              <a:rPr lang="ru-RU" sz="1200" b="1" dirty="0"/>
              <a:t> вида с приоритетным художественно-эстетическим направлением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000" dirty="0"/>
              <a:t>Ф.43.Оп.1.Д.163.Л.81об.</a:t>
            </a:r>
          </a:p>
          <a:p>
            <a:pPr algn="r"/>
            <a:r>
              <a:rPr lang="ru-RU" sz="1000" dirty="0"/>
              <a:t>«Уральский шахтер» № 90</a:t>
            </a:r>
          </a:p>
          <a:p>
            <a:pPr algn="r"/>
            <a:r>
              <a:rPr lang="ru-RU" sz="1000" dirty="0"/>
              <a:t>от 29.04.12006г.</a:t>
            </a: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7239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1971г.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Журналист газеты «Уральский шахтер» Елена Кожевникова стала лауреатом </a:t>
            </a:r>
            <a:r>
              <a:rPr lang="en-US" sz="1200" b="1" dirty="0"/>
              <a:t>IX</a:t>
            </a:r>
            <a:r>
              <a:rPr lang="ru-RU" sz="1200" b="1" dirty="0"/>
              <a:t>  фестиваля региональной прессы   «Журналистская весна 2006» в номинации «Лучший журналист по экономическим проблемам»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67</a:t>
            </a:r>
          </a:p>
          <a:p>
            <a:pPr algn="r"/>
            <a:r>
              <a:rPr lang="ru-RU" sz="1000" dirty="0"/>
              <a:t> от 16.05.2006г.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8 </a:t>
            </a:r>
            <a:r>
              <a:rPr lang="ru-RU" sz="1200" dirty="0"/>
              <a:t>мая</a:t>
            </a:r>
          </a:p>
          <a:p>
            <a:r>
              <a:rPr lang="ru-RU" sz="1200" b="1" dirty="0" smtClean="0"/>
              <a:t> Школе </a:t>
            </a:r>
            <a:r>
              <a:rPr lang="ru-RU" sz="1200" b="1" dirty="0"/>
              <a:t>№ 2 состоялось открытие музея истории школы </a:t>
            </a:r>
            <a:endParaRPr lang="ru-RU" sz="1200" b="1" dirty="0" smtClean="0"/>
          </a:p>
          <a:p>
            <a:pPr algn="r"/>
            <a:r>
              <a:rPr lang="ru-RU" sz="1000" dirty="0"/>
              <a:t>Ф.43. Оп.1. Д.163. Л.109</a:t>
            </a:r>
          </a:p>
          <a:p>
            <a:pPr algn="r"/>
            <a:r>
              <a:rPr lang="ru-RU" sz="1000" dirty="0"/>
              <a:t>«Уральский шахтер»№ 54</a:t>
            </a:r>
          </a:p>
          <a:p>
            <a:pPr algn="r"/>
            <a:r>
              <a:rPr lang="ru-RU" sz="1000" dirty="0"/>
              <a:t>от 15 мая  2001г.  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357430"/>
            <a:ext cx="6572296" cy="7143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40 лет  - Центральной детской </a:t>
            </a:r>
            <a:r>
              <a:rPr lang="ru-RU" sz="1200" b="1" dirty="0" smtClean="0"/>
              <a:t>библиотеке</a:t>
            </a:r>
          </a:p>
          <a:p>
            <a:pPr algn="r"/>
            <a:r>
              <a:rPr lang="ru-RU" sz="1000" dirty="0"/>
              <a:t>Ф.43. Оп.1. Д.163. Л.117</a:t>
            </a:r>
          </a:p>
          <a:p>
            <a:pPr algn="r"/>
            <a:r>
              <a:rPr lang="ru-RU" sz="1000" dirty="0"/>
              <a:t>«Уральский шахтер» № 59</a:t>
            </a:r>
          </a:p>
          <a:p>
            <a:pPr algn="r"/>
            <a:r>
              <a:rPr lang="ru-RU" sz="1000" dirty="0"/>
              <a:t>от 24 мая  2001г.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3429000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Присвоение Котовой Нине Михайловне  - директору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узла электросвязи с 1964 по 1988гг. -  звания «Почетный гражданин </a:t>
            </a:r>
            <a:r>
              <a:rPr lang="ru-RU" sz="1200" b="1" dirty="0" err="1"/>
              <a:t>г.Губахи</a:t>
            </a:r>
            <a:r>
              <a:rPr lang="ru-RU" sz="1200" b="1" dirty="0"/>
              <a:t>» (Решение Думы № 116, 2001г</a:t>
            </a:r>
            <a:r>
              <a:rPr lang="ru-RU" sz="1200" b="1" dirty="0" smtClean="0"/>
              <a:t>.)</a:t>
            </a:r>
          </a:p>
          <a:p>
            <a:pPr algn="r"/>
            <a:r>
              <a:rPr lang="ru-RU" sz="1000" dirty="0"/>
              <a:t>Ф.43. Оп.1. Д.163. Л.119</a:t>
            </a:r>
          </a:p>
          <a:p>
            <a:pPr algn="r"/>
            <a:r>
              <a:rPr lang="ru-RU" sz="1000" dirty="0"/>
              <a:t>«Уральский шахтер» № 60</a:t>
            </a:r>
          </a:p>
          <a:p>
            <a:pPr algn="r"/>
            <a:r>
              <a:rPr lang="ru-RU" sz="1000" dirty="0"/>
              <a:t>от 26 мая 2001г.  </a:t>
            </a:r>
          </a:p>
        </p:txBody>
      </p:sp>
      <p:pic>
        <p:nvPicPr>
          <p:cNvPr id="18" name="Рисунок 17" descr="Photos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6644" y="3429000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5001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 «Педагогическом вестнике» опубликовано постановление Центрального организационного комитета Всероссийского конкурса «Школа года -95», из которого стало известно, что средняя школа № 2 (директор </a:t>
            </a:r>
            <a:r>
              <a:rPr lang="ru-RU" sz="1200" b="1" dirty="0" err="1"/>
              <a:t>В.И.Логутов</a:t>
            </a:r>
            <a:r>
              <a:rPr lang="ru-RU" sz="1200" b="1" dirty="0"/>
              <a:t>) и средняя школа №14 (директор В.А.Трофимова) </a:t>
            </a:r>
            <a:r>
              <a:rPr lang="ru-RU" sz="1200" b="1" dirty="0" err="1"/>
              <a:t>г.Губахи</a:t>
            </a:r>
            <a:r>
              <a:rPr lang="ru-RU" sz="1200" b="1" dirty="0"/>
              <a:t> признаны победителями Всероссийского конкурса «Школа </a:t>
            </a:r>
            <a:r>
              <a:rPr lang="ru-RU" sz="1200" b="1" dirty="0" smtClean="0"/>
              <a:t>года-95</a:t>
            </a:r>
            <a:r>
              <a:rPr lang="ru-RU" sz="1200" b="1" dirty="0"/>
              <a:t> </a:t>
            </a:r>
            <a:endParaRPr lang="ru-RU" sz="1200" b="1" dirty="0" smtClean="0"/>
          </a:p>
          <a:p>
            <a:pPr algn="r"/>
            <a:r>
              <a:rPr lang="ru-RU" sz="1200" dirty="0" smtClean="0"/>
              <a:t>Ф.43</a:t>
            </a:r>
            <a:r>
              <a:rPr lang="ru-RU" sz="1200" dirty="0"/>
              <a:t>. Оп.1. Д.145. Л.115</a:t>
            </a:r>
          </a:p>
          <a:p>
            <a:pPr algn="r"/>
            <a:r>
              <a:rPr lang="ru-RU" sz="1200" dirty="0"/>
              <a:t>«Уральский шахтер» № 58</a:t>
            </a:r>
          </a:p>
          <a:p>
            <a:pPr algn="r"/>
            <a:r>
              <a:rPr lang="ru-RU" sz="1200" dirty="0"/>
              <a:t>от 14 мая  1996 г.  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2859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1991г.</a:t>
            </a:r>
            <a:endParaRPr lang="ru-RU" sz="2400" b="1" dirty="0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37147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1435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5722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Московский театральный фестиваль «Пролог – 2005». </a:t>
            </a:r>
            <a:r>
              <a:rPr lang="ru-RU" sz="1200" b="1" dirty="0" err="1"/>
              <a:t>Губахинский</a:t>
            </a:r>
            <a:r>
              <a:rPr lang="ru-RU" sz="1200" b="1" dirty="0"/>
              <a:t> коллектив «Доминанты»  получил  четыре   диплома:  Константин Зайцев, Алена Соркина, Ринат </a:t>
            </a:r>
            <a:r>
              <a:rPr lang="ru-RU" sz="1200" b="1" dirty="0" err="1"/>
              <a:t>Кияков</a:t>
            </a:r>
            <a:r>
              <a:rPr lang="ru-RU" sz="1200" b="1" dirty="0"/>
              <a:t> – «За лучшую актерскую работу». Театру «Доминанта» -  «Лучший театральный коллектив</a:t>
            </a:r>
            <a:r>
              <a:rPr lang="ru-RU" sz="1200" b="1" dirty="0" smtClean="0"/>
              <a:t>».</a:t>
            </a:r>
            <a:endParaRPr lang="ru-RU" sz="1200" b="1" dirty="0"/>
          </a:p>
          <a:p>
            <a:pPr algn="r"/>
            <a:r>
              <a:rPr lang="ru-RU" sz="1000" dirty="0"/>
              <a:t>Ф.43.Оп.1Д.184.</a:t>
            </a:r>
          </a:p>
          <a:p>
            <a:pPr algn="r"/>
            <a:r>
              <a:rPr lang="ru-RU" sz="1000" dirty="0"/>
              <a:t>«Уральский шахтер» № 10</a:t>
            </a:r>
          </a:p>
          <a:p>
            <a:pPr algn="r"/>
            <a:r>
              <a:rPr lang="ru-RU" sz="1000" dirty="0"/>
              <a:t>от 26.01.2006г.</a:t>
            </a:r>
            <a:endParaRPr lang="ru-RU" sz="10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357430"/>
            <a:ext cx="6572296" cy="264320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Областное Первенство по боксу среди спортсменов в возрасте 15-16 лет </a:t>
            </a:r>
            <a:r>
              <a:rPr lang="ru-RU" sz="1200" dirty="0"/>
              <a:t>(2-5 января)</a:t>
            </a:r>
            <a:r>
              <a:rPr lang="ru-RU" sz="1200" b="1" dirty="0"/>
              <a:t>:</a:t>
            </a:r>
            <a:r>
              <a:rPr lang="ru-RU" sz="1200" dirty="0"/>
              <a:t> первое место в весовой категории до 57 кг – Александр  </a:t>
            </a:r>
            <a:r>
              <a:rPr lang="ru-RU" sz="1200" dirty="0" err="1"/>
              <a:t>Резинкин</a:t>
            </a:r>
            <a:r>
              <a:rPr lang="ru-RU" sz="1200" dirty="0"/>
              <a:t> ( тренер С.Н.Осинцев); первое место в весе до 66 кг. – Олег Черезов (тренер </a:t>
            </a:r>
            <a:r>
              <a:rPr lang="ru-RU" sz="1200" dirty="0" err="1"/>
              <a:t>С.В.Мельчаков</a:t>
            </a:r>
            <a:r>
              <a:rPr lang="ru-RU" sz="1200" dirty="0"/>
              <a:t>); третье место в весовой категории до 40 кг – Сергей </a:t>
            </a:r>
            <a:r>
              <a:rPr lang="ru-RU" sz="1200" dirty="0" err="1"/>
              <a:t>Осьминин</a:t>
            </a:r>
            <a:r>
              <a:rPr lang="ru-RU" sz="1200" dirty="0"/>
              <a:t> (тренер  </a:t>
            </a:r>
            <a:r>
              <a:rPr lang="ru-RU" sz="1200" dirty="0" err="1"/>
              <a:t>А.Н.Шаклеин</a:t>
            </a:r>
            <a:r>
              <a:rPr lang="ru-RU" sz="1200" dirty="0"/>
              <a:t>).</a:t>
            </a:r>
          </a:p>
          <a:p>
            <a:r>
              <a:rPr lang="ru-RU" sz="1200" b="1" dirty="0"/>
              <a:t>Первенство  Пермского края по боксу среди спортсменов 17-18 лет </a:t>
            </a:r>
            <a:r>
              <a:rPr lang="ru-RU" sz="1200" dirty="0"/>
              <a:t>(6-11 января): первое место в весовой категории до 51 кг – Виталий Рысин (тр. </a:t>
            </a:r>
            <a:r>
              <a:rPr lang="ru-RU" sz="1200" dirty="0" err="1"/>
              <a:t>А.Н.Шаклеин</a:t>
            </a:r>
            <a:r>
              <a:rPr lang="ru-RU" sz="1200" dirty="0"/>
              <a:t>); первое место в весовой категории до 46 кг – Кирилл Макаров (</a:t>
            </a:r>
            <a:r>
              <a:rPr lang="ru-RU" sz="1200" dirty="0" err="1"/>
              <a:t>тр.С.Н.Осинцев</a:t>
            </a:r>
            <a:r>
              <a:rPr lang="ru-RU" sz="1200" dirty="0"/>
              <a:t>); первое место в весовой категории до 75 кг – Максим Артемьев (тр. </a:t>
            </a:r>
            <a:r>
              <a:rPr lang="ru-RU" sz="1200" dirty="0" err="1"/>
              <a:t>А.Н.Шаклеин</a:t>
            </a:r>
            <a:r>
              <a:rPr lang="ru-RU" sz="1200" dirty="0"/>
              <a:t>), третье место  в весовой категории до 64 кг. -  Дмитрий Нечаев (</a:t>
            </a:r>
            <a:r>
              <a:rPr lang="ru-RU" sz="1200" dirty="0" err="1"/>
              <a:t>тр.А.Н.Шаклеин</a:t>
            </a:r>
            <a:r>
              <a:rPr lang="ru-RU" sz="1200" dirty="0"/>
              <a:t>)</a:t>
            </a:r>
          </a:p>
          <a:p>
            <a:r>
              <a:rPr lang="ru-RU" sz="1200" b="1" dirty="0"/>
              <a:t>Чемпионат Пермского края по боксу среди</a:t>
            </a:r>
            <a:r>
              <a:rPr lang="ru-RU" sz="1200" dirty="0"/>
              <a:t> </a:t>
            </a:r>
            <a:r>
              <a:rPr lang="ru-RU" sz="1200" b="1" dirty="0"/>
              <a:t>взрослых, </a:t>
            </a:r>
            <a:r>
              <a:rPr lang="ru-RU" sz="1200" b="1" dirty="0" err="1"/>
              <a:t>посященный</a:t>
            </a:r>
            <a:r>
              <a:rPr lang="ru-RU" sz="1200" b="1" dirty="0"/>
              <a:t> памяти погибших бойцов </a:t>
            </a:r>
            <a:r>
              <a:rPr lang="ru-RU" sz="1200" b="1" dirty="0" err="1"/>
              <a:t>ОМОНа</a:t>
            </a:r>
            <a:r>
              <a:rPr lang="ru-RU" sz="1200" dirty="0"/>
              <a:t>: чемпион в весе до 60кг – Денис Лохматов; второе место </a:t>
            </a:r>
            <a:r>
              <a:rPr lang="ru-RU" sz="1200" dirty="0" smtClean="0"/>
              <a:t>в</a:t>
            </a:r>
            <a:r>
              <a:rPr lang="en-US" sz="1200" dirty="0" smtClean="0"/>
              <a:t> </a:t>
            </a:r>
            <a:r>
              <a:rPr lang="ru-RU" sz="1000" dirty="0"/>
              <a:t>весе до 75 кг  - Алексей </a:t>
            </a:r>
            <a:r>
              <a:rPr lang="ru-RU" sz="1000" dirty="0" err="1"/>
              <a:t>Осьминин</a:t>
            </a:r>
            <a:r>
              <a:rPr lang="ru-RU" sz="1000" dirty="0"/>
              <a:t> (тр.  спортсменов – </a:t>
            </a:r>
            <a:r>
              <a:rPr lang="ru-RU" sz="1000" dirty="0" err="1"/>
              <a:t>А.Н.Шаклеин</a:t>
            </a:r>
            <a:r>
              <a:rPr lang="ru-RU" sz="1000" dirty="0"/>
              <a:t>)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9 </a:t>
            </a:r>
          </a:p>
          <a:p>
            <a:pPr algn="r"/>
            <a:r>
              <a:rPr lang="ru-RU" sz="1000" dirty="0"/>
              <a:t>24.01.2006г.</a:t>
            </a:r>
            <a:endParaRPr lang="ru-RU" sz="1000" dirty="0" smtClean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6286512" y="5429264"/>
            <a:ext cx="1447102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7" name="Прямоугольник 16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Декадник по озеленению и благоустройству города. Во время декадника высажено: </a:t>
            </a:r>
          </a:p>
          <a:p>
            <a:r>
              <a:rPr lang="ru-RU" sz="1200" b="1" dirty="0"/>
              <a:t>7000 тополей, 20000 саженцев </a:t>
            </a:r>
            <a:r>
              <a:rPr lang="ru-RU" sz="1200" b="1" dirty="0" smtClean="0"/>
              <a:t>сосны, 1500 </a:t>
            </a:r>
            <a:r>
              <a:rPr lang="ru-RU" sz="1200" b="1" dirty="0"/>
              <a:t>кустарников </a:t>
            </a:r>
            <a:endParaRPr lang="ru-RU" sz="1200" b="1" dirty="0" smtClean="0"/>
          </a:p>
          <a:p>
            <a:pPr algn="r"/>
            <a:r>
              <a:rPr lang="ru-RU" sz="1200" dirty="0"/>
              <a:t>Ф.43.Оп.1. Д.69</a:t>
            </a:r>
          </a:p>
          <a:p>
            <a:pPr algn="r"/>
            <a:r>
              <a:rPr lang="ru-RU" sz="1200" dirty="0"/>
              <a:t>«Уральский шахтер» № 60  </a:t>
            </a:r>
            <a:endParaRPr lang="ru-RU" sz="1200" dirty="0" smtClean="0"/>
          </a:p>
          <a:p>
            <a:pPr algn="r"/>
            <a:r>
              <a:rPr lang="ru-RU" sz="1200" dirty="0" smtClean="0"/>
              <a:t>от </a:t>
            </a:r>
            <a:r>
              <a:rPr lang="ru-RU" sz="1200" dirty="0"/>
              <a:t>18.05.1971г.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35732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Во дворце культуры имени Некрасова труженики поселка Углеуральского, а также гости с других шахт, заводов, предприятий и учреждений города тепло встретили выступление народной артистки РСФСР Лидии Андреевны Руслановой и сопровождающих ее мастеров - </a:t>
            </a:r>
            <a:r>
              <a:rPr lang="ru-RU" sz="1200" b="1" dirty="0" err="1"/>
              <a:t>вертуозов</a:t>
            </a:r>
            <a:r>
              <a:rPr lang="ru-RU" sz="1200" b="1" dirty="0"/>
              <a:t> русского баяна Александра Кузнецова и Александра </a:t>
            </a:r>
            <a:r>
              <a:rPr lang="ru-RU" sz="1200" b="1" dirty="0" smtClean="0"/>
              <a:t>Данилова</a:t>
            </a:r>
          </a:p>
          <a:p>
            <a:pPr algn="r"/>
            <a:r>
              <a:rPr lang="ru-RU" sz="1200" dirty="0" smtClean="0"/>
              <a:t> </a:t>
            </a:r>
            <a:r>
              <a:rPr lang="ru-RU" sz="1200" dirty="0"/>
              <a:t>Ф.43.Оп.1. Д. 42. </a:t>
            </a:r>
          </a:p>
          <a:p>
            <a:pPr algn="r"/>
            <a:r>
              <a:rPr lang="ru-RU" sz="1200" dirty="0"/>
              <a:t> «</a:t>
            </a:r>
            <a:r>
              <a:rPr lang="ru-RU" sz="1200" dirty="0" err="1"/>
              <a:t>Губахинский</a:t>
            </a:r>
            <a:r>
              <a:rPr lang="ru-RU" sz="1200" dirty="0"/>
              <a:t> рабочий» </a:t>
            </a:r>
          </a:p>
          <a:p>
            <a:pPr algn="r"/>
            <a:r>
              <a:rPr lang="ru-RU" sz="1200" dirty="0"/>
              <a:t>от 10 мая 1961 г. 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Указом Президиума Верховного Совета РСФСР от 23.05.1951 г. город Половинка переименован в г. </a:t>
            </a:r>
            <a:r>
              <a:rPr lang="ru-RU" sz="1200" b="1" dirty="0" err="1"/>
              <a:t>Углеуральск</a:t>
            </a:r>
            <a:r>
              <a:rPr lang="ru-RU" sz="1200" b="1" dirty="0" smtClean="0"/>
              <a:t>.</a:t>
            </a:r>
          </a:p>
          <a:p>
            <a:pPr algn="r"/>
            <a:r>
              <a:rPr lang="ru-RU" sz="1200" dirty="0" smtClean="0"/>
              <a:t> </a:t>
            </a:r>
            <a:r>
              <a:rPr lang="ru-RU" sz="1200" dirty="0"/>
              <a:t>Ф.10.Оп.1</a:t>
            </a:r>
          </a:p>
          <a:p>
            <a:pPr algn="r"/>
            <a:r>
              <a:rPr lang="ru-RU" sz="1200" dirty="0"/>
              <a:t>Предисловие</a:t>
            </a:r>
            <a:r>
              <a:rPr lang="ru-RU" sz="1200" b="1" dirty="0"/>
              <a:t> </a:t>
            </a:r>
            <a:r>
              <a:rPr lang="ru-RU" sz="1200" dirty="0"/>
              <a:t>к описи  </a:t>
            </a: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1951г.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 </a:t>
            </a:r>
            <a:r>
              <a:rPr lang="ru-RU" sz="1200" b="1" dirty="0"/>
              <a:t>В городе открылось </a:t>
            </a:r>
            <a:r>
              <a:rPr lang="ru-RU" sz="1200" b="1" dirty="0" err="1"/>
              <a:t>Губахинское</a:t>
            </a:r>
            <a:r>
              <a:rPr lang="ru-RU" sz="1200" b="1" dirty="0"/>
              <a:t> отделение Сбербанка </a:t>
            </a:r>
            <a:endParaRPr lang="ru-RU" sz="1200" b="1" dirty="0" smtClean="0"/>
          </a:p>
          <a:p>
            <a:pPr algn="r"/>
            <a:r>
              <a:rPr lang="ru-RU" sz="1200" dirty="0" smtClean="0"/>
              <a:t> </a:t>
            </a:r>
            <a:r>
              <a:rPr lang="ru-RU" sz="1200" dirty="0"/>
              <a:t>Ф.43.Оп.1.Д.184.</a:t>
            </a:r>
          </a:p>
          <a:p>
            <a:pPr algn="r"/>
            <a:r>
              <a:rPr lang="ru-RU" sz="1200" dirty="0"/>
              <a:t>«Уральский шахтер» № 70</a:t>
            </a:r>
          </a:p>
          <a:p>
            <a:pPr algn="r"/>
            <a:r>
              <a:rPr lang="ru-RU" sz="1200" dirty="0"/>
              <a:t> от 20.05.2006г</a:t>
            </a: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10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1941г.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442912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Первенство Приволжского Федерального округа среди юношей 1992-1993 г.р. 2-ое место – воспитанник </a:t>
            </a:r>
            <a:r>
              <a:rPr lang="ru-RU" sz="1200" b="1" dirty="0" err="1"/>
              <a:t>Губахинской</a:t>
            </a:r>
            <a:r>
              <a:rPr lang="ru-RU" sz="1200" b="1" dirty="0"/>
              <a:t> спортивной школы Евгений Овчинников (</a:t>
            </a:r>
            <a:r>
              <a:rPr lang="ru-RU" sz="1200" b="1" dirty="0" err="1"/>
              <a:t>тр.А.Н.Шаклеин</a:t>
            </a:r>
            <a:r>
              <a:rPr lang="ru-RU" sz="1200" b="1" dirty="0"/>
              <a:t> и С.Н.Осинцев</a:t>
            </a:r>
            <a:r>
              <a:rPr lang="ru-RU" sz="1200" b="1" dirty="0" smtClean="0"/>
              <a:t>).</a:t>
            </a:r>
          </a:p>
          <a:p>
            <a:pPr algn="r"/>
            <a:r>
              <a:rPr lang="ru-RU" sz="1200" dirty="0"/>
              <a:t>Ф.43.Оп.1.Д.184.</a:t>
            </a:r>
          </a:p>
          <a:p>
            <a:pPr algn="r"/>
            <a:r>
              <a:rPr lang="ru-RU" sz="1200" dirty="0"/>
              <a:t>«Уральский шахтер» № 90</a:t>
            </a:r>
          </a:p>
          <a:p>
            <a:pPr algn="r"/>
            <a:r>
              <a:rPr lang="ru-RU" sz="1200" dirty="0"/>
              <a:t> от 29.06.2006г.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600076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28585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442912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7859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Впервые в городе состоялось карнавальное шествие в рамках празднования 60-летия города </a:t>
            </a:r>
            <a:r>
              <a:rPr lang="ru-RU" sz="1200" b="1" dirty="0" err="1"/>
              <a:t>Губахи</a:t>
            </a:r>
            <a:r>
              <a:rPr lang="ru-RU" sz="1200" b="1" dirty="0"/>
              <a:t>. 29 коллективов приняли участие в карнавальном </a:t>
            </a:r>
            <a:r>
              <a:rPr lang="ru-RU" sz="1200" b="1" dirty="0" smtClean="0"/>
              <a:t>шествии</a:t>
            </a:r>
          </a:p>
          <a:p>
            <a:pPr algn="r"/>
            <a:r>
              <a:rPr lang="ru-RU" sz="1200" dirty="0"/>
              <a:t>Ф.43. Оп.1. Д.163. Л.139об</a:t>
            </a:r>
          </a:p>
          <a:p>
            <a:pPr algn="r"/>
            <a:r>
              <a:rPr lang="ru-RU" sz="1200" b="1" dirty="0"/>
              <a:t>«</a:t>
            </a:r>
            <a:r>
              <a:rPr lang="ru-RU" sz="1200" dirty="0"/>
              <a:t>Уральский шахтер» № 70</a:t>
            </a:r>
          </a:p>
          <a:p>
            <a:pPr algn="r"/>
            <a:r>
              <a:rPr lang="ru-RU" sz="1200" dirty="0" smtClean="0"/>
              <a:t>от 21 июня 2001г.   </a:t>
            </a:r>
          </a:p>
          <a:p>
            <a:pPr algn="r"/>
            <a:r>
              <a:rPr lang="ru-RU" sz="1200" dirty="0" smtClean="0"/>
              <a:t>Ф.43.Оп.1.Д.163.Л.145</a:t>
            </a:r>
            <a:r>
              <a:rPr lang="ru-RU" sz="1200" dirty="0"/>
              <a:t>.</a:t>
            </a:r>
          </a:p>
          <a:p>
            <a:pPr algn="r"/>
            <a:r>
              <a:rPr lang="ru-RU" sz="1200" dirty="0"/>
              <a:t>«Уральский шахтер» № 73</a:t>
            </a:r>
          </a:p>
          <a:p>
            <a:pPr algn="r"/>
            <a:r>
              <a:rPr lang="ru-RU" sz="1200" dirty="0"/>
              <a:t>от 28 июня 2001г. </a:t>
            </a:r>
          </a:p>
          <a:p>
            <a:r>
              <a:rPr lang="ru-RU" sz="1200" dirty="0"/>
              <a:t>                  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600076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86644" y="1500174"/>
            <a:ext cx="857256" cy="8572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0034" y="3143248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По итогам пятого Всероссийского </a:t>
            </a:r>
            <a:r>
              <a:rPr lang="ru-RU" sz="1200" b="1" dirty="0" err="1"/>
              <a:t>телетестинга</a:t>
            </a:r>
            <a:r>
              <a:rPr lang="ru-RU" sz="1200" b="1" dirty="0"/>
              <a:t>, где приняли участие 19 тыс. человек названы фамилии самых лучших, их 51. </a:t>
            </a:r>
            <a:r>
              <a:rPr lang="ru-RU" sz="1200" b="1" dirty="0" err="1"/>
              <a:t>Губахинец</a:t>
            </a:r>
            <a:r>
              <a:rPr lang="ru-RU" sz="1200" b="1" dirty="0"/>
              <a:t> Алексей Белоглазов – на шестом месте. Он стал единственным победителем из Пермской области</a:t>
            </a:r>
          </a:p>
          <a:p>
            <a:pPr algn="r"/>
            <a:r>
              <a:rPr lang="ru-RU" sz="1200" dirty="0"/>
              <a:t> </a:t>
            </a:r>
            <a:r>
              <a:rPr lang="ru-RU" sz="1200" dirty="0" smtClean="0"/>
              <a:t>Ф.43</a:t>
            </a:r>
            <a:r>
              <a:rPr lang="ru-RU" sz="1200" dirty="0"/>
              <a:t>. Оп.1. Д.163. Л.119</a:t>
            </a:r>
          </a:p>
          <a:p>
            <a:pPr algn="r"/>
            <a:r>
              <a:rPr lang="ru-RU" sz="1200" dirty="0"/>
              <a:t>«Уральский шахтер» № 74</a:t>
            </a:r>
          </a:p>
          <a:p>
            <a:pPr algn="r"/>
            <a:r>
              <a:rPr lang="ru-RU" sz="1200" dirty="0"/>
              <a:t>от 30 июня 2001г.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28585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144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Во дворце имени Некрасова состоялся концерт артистов черноморского города-героя Одессы Лили </a:t>
            </a:r>
            <a:r>
              <a:rPr lang="ru-RU" sz="1200" b="1" dirty="0" err="1"/>
              <a:t>Плям</a:t>
            </a:r>
            <a:r>
              <a:rPr lang="ru-RU" sz="1200" b="1" dirty="0"/>
              <a:t>, Александра Стоянова, Людмилы и Александра </a:t>
            </a:r>
            <a:r>
              <a:rPr lang="ru-RU" sz="1200" b="1" dirty="0" smtClean="0"/>
              <a:t>Белых</a:t>
            </a:r>
          </a:p>
          <a:p>
            <a:pPr algn="r"/>
            <a:r>
              <a:rPr lang="ru-RU" sz="1200" dirty="0"/>
              <a:t>Ф.43. Оп.1. Д. 42. </a:t>
            </a:r>
          </a:p>
          <a:p>
            <a:pPr algn="r"/>
            <a:r>
              <a:rPr lang="ru-RU" sz="1200" dirty="0"/>
              <a:t> «</a:t>
            </a:r>
            <a:r>
              <a:rPr lang="ru-RU" sz="1200" dirty="0" err="1"/>
              <a:t>Губахинский</a:t>
            </a:r>
            <a:r>
              <a:rPr lang="ru-RU" sz="1200" dirty="0"/>
              <a:t> рабочий» </a:t>
            </a:r>
          </a:p>
          <a:p>
            <a:pPr algn="r"/>
            <a:r>
              <a:rPr lang="ru-RU" sz="1200" dirty="0"/>
              <a:t>от 14 июня 1961 г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600076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28585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442912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 соответствии с Указом Президиума Верховного Совета РСФСР от 10 июня 1946 года № 614 поселки Ворошиловский и </a:t>
            </a:r>
            <a:r>
              <a:rPr lang="ru-RU" sz="1200" b="1" dirty="0" err="1"/>
              <a:t>Половинковский</a:t>
            </a:r>
            <a:r>
              <a:rPr lang="ru-RU" sz="1200" b="1" dirty="0"/>
              <a:t>, входящие в состав </a:t>
            </a:r>
            <a:r>
              <a:rPr lang="ru-RU" sz="1200" b="1" dirty="0" err="1"/>
              <a:t>Половинковского</a:t>
            </a:r>
            <a:r>
              <a:rPr lang="ru-RU" sz="1200" b="1" dirty="0"/>
              <a:t> района, преобразованы в город областного подчинения Половинка. </a:t>
            </a:r>
            <a:endParaRPr lang="ru-RU" sz="1200" b="1" dirty="0" smtClean="0"/>
          </a:p>
          <a:p>
            <a:pPr algn="r"/>
            <a:r>
              <a:rPr lang="ru-RU" sz="1200" dirty="0"/>
              <a:t>Ф.10.Оп.1</a:t>
            </a:r>
          </a:p>
          <a:p>
            <a:pPr algn="r"/>
            <a:r>
              <a:rPr lang="ru-RU" sz="1200" dirty="0"/>
              <a:t>Предисловие</a:t>
            </a:r>
            <a:r>
              <a:rPr lang="ru-RU" sz="1200" b="1" dirty="0"/>
              <a:t> </a:t>
            </a:r>
            <a:r>
              <a:rPr lang="ru-RU" sz="1200" dirty="0"/>
              <a:t>к описи №1 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1946г.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7145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Президентской Премии (в рамках национального проекта «Образование») были </a:t>
            </a:r>
            <a:r>
              <a:rPr lang="ru-RU" sz="1200" b="1" dirty="0" err="1"/>
              <a:t>удостоины</a:t>
            </a:r>
            <a:r>
              <a:rPr lang="ru-RU" sz="1200" b="1" dirty="0"/>
              <a:t> </a:t>
            </a:r>
            <a:r>
              <a:rPr lang="ru-RU" sz="1200" b="1" dirty="0" err="1"/>
              <a:t>губахинские</a:t>
            </a:r>
            <a:r>
              <a:rPr lang="ru-RU" sz="1200" b="1" dirty="0"/>
              <a:t> педагоги:</a:t>
            </a:r>
          </a:p>
          <a:p>
            <a:r>
              <a:rPr lang="ru-RU" sz="1200" b="1" dirty="0"/>
              <a:t>Ольга Владимировна Панкратова и Ирина Васильевна </a:t>
            </a:r>
            <a:r>
              <a:rPr lang="ru-RU" sz="1200" b="1" dirty="0" err="1"/>
              <a:t>Глыбина</a:t>
            </a:r>
            <a:r>
              <a:rPr lang="ru-RU" sz="1200" b="1" dirty="0"/>
              <a:t> – учителя русского языка и литературы школы № 14; Раиса </a:t>
            </a:r>
            <a:r>
              <a:rPr lang="ru-RU" sz="1200" b="1" dirty="0" err="1"/>
              <a:t>Ахтямшаевна</a:t>
            </a:r>
            <a:r>
              <a:rPr lang="ru-RU" sz="1200" b="1" dirty="0"/>
              <a:t> Шульгина- учитель технологии вечерней сменной общеобразовательной школы; Юрий Васильевич Никифоров – учитель информатики школы № 1, Елена Александровна </a:t>
            </a:r>
            <a:r>
              <a:rPr lang="ru-RU" sz="1200" b="1" dirty="0" err="1"/>
              <a:t>Коковихина</a:t>
            </a:r>
            <a:r>
              <a:rPr lang="ru-RU" sz="1200" b="1" dirty="0"/>
              <a:t> – учитель русского языка и литературы школы № 15.</a:t>
            </a:r>
          </a:p>
          <a:p>
            <a:pPr algn="r"/>
            <a:r>
              <a:rPr lang="ru-RU" sz="1200" dirty="0"/>
              <a:t>Ф.43.Оп.1.Д.184. </a:t>
            </a:r>
          </a:p>
          <a:p>
            <a:pPr algn="r"/>
            <a:r>
              <a:rPr lang="ru-RU" sz="1200" dirty="0"/>
              <a:t>«Уральский шахтер» № 98</a:t>
            </a:r>
          </a:p>
          <a:p>
            <a:pPr algn="r"/>
            <a:r>
              <a:rPr lang="ru-RU" sz="1200" dirty="0"/>
              <a:t> от 13.07.2006г.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15 -24 июля</a:t>
            </a:r>
          </a:p>
          <a:p>
            <a:r>
              <a:rPr lang="ru-RU" sz="1200" b="1" dirty="0" smtClean="0"/>
              <a:t>Максим </a:t>
            </a:r>
            <a:r>
              <a:rPr lang="ru-RU" sz="1200" b="1" dirty="0"/>
              <a:t>Вольф, ученик 11-го класса школы № 1, воспитанник ЦДЮТ стал чемпионом Европы по боксу среди  кадетов, соревнования проходили в Ливерпуле (тренер </a:t>
            </a:r>
            <a:r>
              <a:rPr lang="ru-RU" sz="1200" b="1" dirty="0" err="1"/>
              <a:t>Шаклеин</a:t>
            </a:r>
            <a:r>
              <a:rPr lang="ru-RU" sz="1200" b="1" dirty="0"/>
              <a:t> А.Н.)</a:t>
            </a:r>
          </a:p>
          <a:p>
            <a:pPr algn="r"/>
            <a:r>
              <a:rPr lang="ru-RU" sz="1200" dirty="0"/>
              <a:t>Ф.43. Оп.1. Д.163. Л.187</a:t>
            </a:r>
          </a:p>
          <a:p>
            <a:pPr algn="r"/>
            <a:r>
              <a:rPr lang="ru-RU" sz="1200" dirty="0"/>
              <a:t>«Уральский шахтер» № 94</a:t>
            </a:r>
          </a:p>
          <a:p>
            <a:pPr algn="r"/>
            <a:r>
              <a:rPr lang="ru-RU" sz="1200" dirty="0"/>
              <a:t>от 11 августа 2001г.  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572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37147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1435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5722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Фирма «</a:t>
            </a:r>
            <a:r>
              <a:rPr lang="ru-RU" sz="1200" b="1" dirty="0" err="1"/>
              <a:t>СиЗ</a:t>
            </a:r>
            <a:r>
              <a:rPr lang="ru-RU" sz="1200" b="1" dirty="0"/>
              <a:t>» отмечает 25-летний юбилей и 15-летие начала розничной торговли</a:t>
            </a:r>
            <a:r>
              <a:rPr lang="ru-RU" sz="1200" dirty="0"/>
              <a:t>. </a:t>
            </a:r>
            <a:endParaRPr lang="en-US" sz="1200" dirty="0" smtClean="0"/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10</a:t>
            </a:r>
          </a:p>
          <a:p>
            <a:pPr algn="r"/>
            <a:r>
              <a:rPr lang="ru-RU" sz="1000" dirty="0"/>
              <a:t> от 26.01.2006г.</a:t>
            </a:r>
            <a:r>
              <a:rPr lang="ru-RU" sz="1000" dirty="0" smtClean="0"/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14554"/>
            <a:ext cx="6572296" cy="642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Зарегистрирован товарный знак и логотип «</a:t>
            </a:r>
            <a:r>
              <a:rPr lang="ru-RU" sz="1200" b="1" dirty="0" err="1"/>
              <a:t>Метафракс</a:t>
            </a:r>
            <a:r>
              <a:rPr lang="ru-RU" sz="1200" b="1" dirty="0"/>
              <a:t>» </a:t>
            </a:r>
            <a:endParaRPr lang="en-US" sz="1200" b="1" dirty="0" smtClean="0"/>
          </a:p>
          <a:p>
            <a:pPr algn="r"/>
            <a:r>
              <a:rPr lang="ru-RU" sz="1000" dirty="0"/>
              <a:t>Ф.45.Оп.1.</a:t>
            </a:r>
          </a:p>
          <a:p>
            <a:pPr algn="r"/>
            <a:r>
              <a:rPr lang="ru-RU" sz="1000" dirty="0"/>
              <a:t>Предисловие к </a:t>
            </a:r>
            <a:r>
              <a:rPr lang="ru-RU" sz="1000" dirty="0" smtClean="0"/>
              <a:t>описи</a:t>
            </a:r>
            <a:endParaRPr lang="ru-RU" sz="1000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01.07.1971 вступили в строй швейный и закройный цеха фабрики трикотажных спортивных изделий, выпущена первая партия тренировочных спортивных костюмов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pPr algn="r"/>
            <a:r>
              <a:rPr lang="ru-RU" sz="1200" dirty="0"/>
              <a:t>Ф.43 Оп.1.Д. 69.</a:t>
            </a:r>
          </a:p>
          <a:p>
            <a:pPr algn="r"/>
            <a:r>
              <a:rPr lang="ru-RU" sz="1200" dirty="0"/>
              <a:t>«Уральский шахтер» № 80</a:t>
            </a:r>
          </a:p>
          <a:p>
            <a:pPr algn="r"/>
            <a:r>
              <a:rPr lang="ru-RU" sz="1200" dirty="0"/>
              <a:t>от 03.07.1971 г.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85992"/>
            <a:ext cx="6572296" cy="17145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15 июля</a:t>
            </a:r>
          </a:p>
          <a:p>
            <a:r>
              <a:rPr lang="ru-RU" sz="1200" b="1" dirty="0" smtClean="0"/>
              <a:t>У </a:t>
            </a:r>
            <a:r>
              <a:rPr lang="ru-RU" sz="1200" b="1" dirty="0"/>
              <a:t>памятника – обелиска, где захоронены М.Деменев и М.Потапов  (Верхняя </a:t>
            </a:r>
            <a:r>
              <a:rPr lang="ru-RU" sz="1200" b="1" dirty="0" err="1"/>
              <a:t>Губаха</a:t>
            </a:r>
            <a:r>
              <a:rPr lang="ru-RU" sz="1200" b="1" dirty="0"/>
              <a:t>) состоялась торжественная линейка .</a:t>
            </a:r>
          </a:p>
          <a:p>
            <a:r>
              <a:rPr lang="ru-RU" sz="1200" b="1" dirty="0"/>
              <a:t>Она была посвящена  52-й годовщине освобождения Урала от Колчака. Открывала торжественную линейку, методист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Дома пионеров </a:t>
            </a:r>
          </a:p>
          <a:p>
            <a:r>
              <a:rPr lang="ru-RU" sz="1200" b="1" dirty="0"/>
              <a:t>Т.Н. </a:t>
            </a:r>
            <a:r>
              <a:rPr lang="ru-RU" sz="1200" b="1" dirty="0" err="1"/>
              <a:t>Смолякова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pPr algn="r"/>
            <a:r>
              <a:rPr lang="ru-RU" sz="1200" dirty="0"/>
              <a:t>Ф.43 Оп.1.Д. 69.</a:t>
            </a:r>
          </a:p>
          <a:p>
            <a:pPr algn="r"/>
            <a:r>
              <a:rPr lang="ru-RU" sz="1200" dirty="0"/>
              <a:t>«Уральский шахтер» № 86</a:t>
            </a:r>
          </a:p>
          <a:p>
            <a:pPr algn="r"/>
            <a:r>
              <a:rPr lang="ru-RU" sz="1200" dirty="0"/>
              <a:t>От  17.07.1971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4214818"/>
            <a:ext cx="6572296" cy="15001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18 июля</a:t>
            </a:r>
          </a:p>
          <a:p>
            <a:r>
              <a:rPr lang="ru-RU" sz="1200" b="1" dirty="0" smtClean="0"/>
              <a:t>В </a:t>
            </a:r>
            <a:r>
              <a:rPr lang="ru-RU" sz="1200" b="1" dirty="0"/>
              <a:t>живописной местности на берегу реки </a:t>
            </a:r>
            <a:r>
              <a:rPr lang="ru-RU" sz="1200" b="1" dirty="0" err="1"/>
              <a:t>Косьвы</a:t>
            </a:r>
            <a:r>
              <a:rPr lang="ru-RU" sz="1200" b="1" dirty="0"/>
              <a:t> состоялось торжественное открытие пионерского лагеря. </a:t>
            </a:r>
          </a:p>
          <a:p>
            <a:r>
              <a:rPr lang="ru-RU" sz="1200" b="1" dirty="0"/>
              <a:t>200 детей рабочих и служащих химического завода и завода механической и электротехнической игрушки приехали на отдых . </a:t>
            </a:r>
          </a:p>
          <a:p>
            <a:pPr algn="r"/>
            <a:r>
              <a:rPr lang="ru-RU" sz="1200" dirty="0"/>
              <a:t>Ф.43.Оп.1. Д.69.</a:t>
            </a:r>
          </a:p>
          <a:p>
            <a:pPr algn="r"/>
            <a:r>
              <a:rPr lang="ru-RU" sz="1200" dirty="0"/>
              <a:t>«Уральский шахтер» № 88</a:t>
            </a:r>
          </a:p>
          <a:p>
            <a:pPr algn="r"/>
            <a:r>
              <a:rPr lang="ru-RU" sz="1200" dirty="0"/>
              <a:t>От 22.07.1971 г.</a:t>
            </a:r>
          </a:p>
        </p:txBody>
      </p:sp>
      <p:pic>
        <p:nvPicPr>
          <p:cNvPr id="15" name="Рисунок 14" descr="Photos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86644" y="2643182"/>
            <a:ext cx="857256" cy="857256"/>
          </a:xfrm>
          <a:prstGeom prst="rect">
            <a:avLst/>
          </a:prstGeom>
        </p:spPr>
      </p:pic>
      <p:pic>
        <p:nvPicPr>
          <p:cNvPr id="18" name="Рисунок 17" descr="Photos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86644" y="4429132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Введен в эксплуатацию завод механической и электротехнической игрушки со швейным цехом</a:t>
            </a:r>
          </a:p>
          <a:p>
            <a:pPr algn="r"/>
            <a:r>
              <a:rPr lang="ru-RU" sz="1200" dirty="0"/>
              <a:t>Ф.58. Оп.1</a:t>
            </a:r>
          </a:p>
          <a:p>
            <a:pPr algn="r"/>
            <a:r>
              <a:rPr lang="ru-RU" sz="1200" dirty="0"/>
              <a:t>Предисловие к описи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1941г.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16 июля</a:t>
            </a:r>
          </a:p>
          <a:p>
            <a:r>
              <a:rPr lang="ru-RU" sz="1200" b="1" dirty="0" smtClean="0"/>
              <a:t>Создано </a:t>
            </a:r>
            <a:r>
              <a:rPr lang="ru-RU" sz="1200" b="1" dirty="0"/>
              <a:t>ремесленное училища № 13 на базе Кржижановской школы фабрично-заводского обучения № 2(ФЗО</a:t>
            </a:r>
            <a:r>
              <a:rPr lang="ru-RU" sz="1200" dirty="0"/>
              <a:t>)</a:t>
            </a:r>
          </a:p>
          <a:p>
            <a:pPr algn="r"/>
            <a:r>
              <a:rPr lang="ru-RU" sz="1200" dirty="0"/>
              <a:t>Ф.59 Оп.1</a:t>
            </a:r>
          </a:p>
          <a:p>
            <a:pPr algn="r"/>
            <a:r>
              <a:rPr lang="ru-RU" sz="1200" dirty="0"/>
              <a:t>Предисловие к описи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86644" y="1142984"/>
            <a:ext cx="857256" cy="8572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1941г.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При содействии генерального директора ОАО «</a:t>
            </a:r>
            <a:r>
              <a:rPr lang="ru-RU" sz="1200" b="1" dirty="0" err="1"/>
              <a:t>Метафракс</a:t>
            </a:r>
            <a:r>
              <a:rPr lang="ru-RU" sz="1200" b="1" dirty="0"/>
              <a:t>» </a:t>
            </a:r>
            <a:r>
              <a:rPr lang="ru-RU" sz="1200" b="1" dirty="0" err="1"/>
              <a:t>В.А.Даута</a:t>
            </a:r>
            <a:r>
              <a:rPr lang="ru-RU" sz="1200" b="1" dirty="0"/>
              <a:t>, вышел в свет сборник «Книга памяти строителей </a:t>
            </a:r>
            <a:r>
              <a:rPr lang="en-US" sz="1200" b="1" dirty="0"/>
              <a:t>XX</a:t>
            </a:r>
            <a:r>
              <a:rPr lang="ru-RU" sz="1200" b="1" dirty="0"/>
              <a:t> века города </a:t>
            </a:r>
            <a:r>
              <a:rPr lang="ru-RU" sz="1200" b="1" dirty="0" err="1"/>
              <a:t>Губахи</a:t>
            </a:r>
            <a:r>
              <a:rPr lang="ru-RU" sz="1200" b="1" dirty="0"/>
              <a:t>» тиражом 200 экз. Автор – </a:t>
            </a:r>
            <a:r>
              <a:rPr lang="ru-RU" sz="1200" b="1" dirty="0" err="1"/>
              <a:t>Л.Б.Палкин</a:t>
            </a:r>
            <a:r>
              <a:rPr lang="ru-RU" sz="1200" b="1" dirty="0"/>
              <a:t>. В книгу внесены имена около 5 тысяч ветеранов-строителей города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pPr algn="r"/>
            <a:r>
              <a:rPr lang="ru-RU" sz="1200" dirty="0"/>
              <a:t>Ф.43.Оп.1.Д.184.</a:t>
            </a:r>
          </a:p>
          <a:p>
            <a:pPr algn="r"/>
            <a:r>
              <a:rPr lang="ru-RU" sz="1200" dirty="0"/>
              <a:t>«Уральский шахтер» № 122</a:t>
            </a:r>
          </a:p>
          <a:p>
            <a:pPr algn="r"/>
            <a:r>
              <a:rPr lang="ru-RU" sz="1200" dirty="0"/>
              <a:t> от 29.08.2006г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571744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Открылся компьютерный салон </a:t>
            </a:r>
            <a:r>
              <a:rPr lang="ru-RU" sz="1200" b="1" dirty="0" smtClean="0"/>
              <a:t> «</a:t>
            </a:r>
            <a:r>
              <a:rPr lang="ru-RU" sz="1200" b="1" dirty="0" err="1"/>
              <a:t>Интер-Спутник</a:t>
            </a:r>
            <a:r>
              <a:rPr lang="ru-RU" sz="1200" b="1" dirty="0" smtClean="0"/>
              <a:t>»</a:t>
            </a:r>
          </a:p>
          <a:p>
            <a:pPr algn="r"/>
            <a:r>
              <a:rPr lang="ru-RU" sz="1200" dirty="0"/>
              <a:t>Ф.43.Оп.1.Д.184.</a:t>
            </a:r>
          </a:p>
          <a:p>
            <a:pPr algn="r"/>
            <a:r>
              <a:rPr lang="ru-RU" sz="1200" dirty="0"/>
              <a:t>«Уральский шахтер» № 117</a:t>
            </a:r>
          </a:p>
          <a:p>
            <a:pPr algn="r"/>
            <a:r>
              <a:rPr lang="ru-RU" sz="1200" dirty="0"/>
              <a:t> от 19.08.2006г.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25 августа</a:t>
            </a:r>
          </a:p>
          <a:p>
            <a:r>
              <a:rPr lang="ru-RU" sz="1200" b="1" dirty="0" err="1" smtClean="0"/>
              <a:t>Губхинцы</a:t>
            </a:r>
            <a:r>
              <a:rPr lang="ru-RU" sz="1200" b="1" dirty="0" smtClean="0"/>
              <a:t>  </a:t>
            </a:r>
            <a:r>
              <a:rPr lang="ru-RU" sz="1200" b="1" dirty="0" err="1"/>
              <a:t>В.Буренчев</a:t>
            </a:r>
            <a:r>
              <a:rPr lang="ru-RU" sz="1200" b="1" dirty="0"/>
              <a:t>, С.Захаров, </a:t>
            </a:r>
            <a:r>
              <a:rPr lang="ru-RU" sz="1200" b="1" dirty="0" err="1"/>
              <a:t>С.Шаршавин</a:t>
            </a:r>
            <a:r>
              <a:rPr lang="ru-RU" sz="1200" b="1" dirty="0"/>
              <a:t> поднялись на высочайшую </a:t>
            </a:r>
            <a:r>
              <a:rPr lang="ru-RU" sz="1200" b="1" dirty="0" err="1"/>
              <a:t>верщину</a:t>
            </a:r>
            <a:r>
              <a:rPr lang="ru-RU" sz="1200" b="1" dirty="0"/>
              <a:t> страны – Эльбрус (5642 метра над уровнем  моря) и установили вымпел с гербом </a:t>
            </a:r>
            <a:r>
              <a:rPr lang="ru-RU" sz="1200" b="1" dirty="0" err="1"/>
              <a:t>Губахи</a:t>
            </a:r>
            <a:r>
              <a:rPr lang="ru-RU" sz="1200" b="1" dirty="0"/>
              <a:t>. Свое восхождение спортсмены посвятили 60-летию родного города</a:t>
            </a:r>
          </a:p>
          <a:p>
            <a:pPr algn="r"/>
            <a:r>
              <a:rPr lang="ru-RU" sz="1200" dirty="0"/>
              <a:t>Ф.43. Оп.1. Д.163. Л.227</a:t>
            </a:r>
          </a:p>
          <a:p>
            <a:pPr algn="r"/>
            <a:r>
              <a:rPr lang="ru-RU" sz="1200" dirty="0"/>
              <a:t>«Уральский шахтер» № 114</a:t>
            </a:r>
          </a:p>
          <a:p>
            <a:pPr algn="r"/>
            <a:r>
              <a:rPr lang="ru-RU" sz="1200" dirty="0"/>
              <a:t>от 27 сентября  2001г. 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86644" y="1285860"/>
            <a:ext cx="857256" cy="857256"/>
          </a:xfrm>
          <a:prstGeom prst="rect">
            <a:avLst/>
          </a:prstGeom>
        </p:spPr>
      </p:pic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Открытие железнодорожной станции </a:t>
            </a:r>
            <a:r>
              <a:rPr lang="ru-RU" sz="1200" b="1" dirty="0" err="1"/>
              <a:t>Губаха</a:t>
            </a:r>
            <a:r>
              <a:rPr lang="ru-RU" sz="1200" b="1" dirty="0"/>
              <a:t> </a:t>
            </a:r>
            <a:r>
              <a:rPr lang="ru-RU" sz="1200" b="1" dirty="0" smtClean="0"/>
              <a:t>пассажирская</a:t>
            </a:r>
          </a:p>
          <a:p>
            <a:pPr algn="r"/>
            <a:r>
              <a:rPr lang="ru-RU" sz="1200" dirty="0"/>
              <a:t>Ф.43. Оп.1. Д.145. Л.183</a:t>
            </a:r>
          </a:p>
          <a:p>
            <a:pPr algn="r"/>
            <a:r>
              <a:rPr lang="ru-RU" sz="1200" dirty="0"/>
              <a:t>«Уральский шахтер» № 92</a:t>
            </a:r>
          </a:p>
          <a:p>
            <a:pPr algn="r"/>
            <a:r>
              <a:rPr lang="ru-RU" sz="1200" dirty="0"/>
              <a:t>от 03 августа  1996 г. </a:t>
            </a:r>
          </a:p>
          <a:p>
            <a:r>
              <a:rPr lang="ru-RU" sz="1200" b="1" dirty="0"/>
              <a:t> 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86644" y="1142984"/>
            <a:ext cx="857256" cy="857256"/>
          </a:xfrm>
          <a:prstGeom prst="rect">
            <a:avLst/>
          </a:prstGeom>
        </p:spPr>
      </p:pic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 Углеуральском быткомбинате открылась скульптурная мастерская по изготовлению различных фигур</a:t>
            </a:r>
          </a:p>
          <a:p>
            <a:pPr algn="r"/>
            <a:r>
              <a:rPr lang="ru-RU" sz="1200" dirty="0"/>
              <a:t>Ф.43.Оп.1.Д.42. </a:t>
            </a:r>
            <a:endParaRPr lang="ru-RU" sz="1200" dirty="0" smtClean="0"/>
          </a:p>
          <a:p>
            <a:pPr algn="r"/>
            <a:r>
              <a:rPr lang="ru-RU" sz="1200" dirty="0" smtClean="0"/>
              <a:t> </a:t>
            </a:r>
            <a:r>
              <a:rPr lang="ru-RU" sz="1200" dirty="0"/>
              <a:t>«</a:t>
            </a:r>
            <a:r>
              <a:rPr lang="ru-RU" sz="1200" dirty="0" err="1"/>
              <a:t>Губахинский</a:t>
            </a:r>
            <a:r>
              <a:rPr lang="ru-RU" sz="1200" dirty="0"/>
              <a:t> рабочий» </a:t>
            </a:r>
          </a:p>
          <a:p>
            <a:pPr algn="r"/>
            <a:r>
              <a:rPr lang="ru-RU" sz="1200" dirty="0"/>
              <a:t>от 6 августа  1961 г.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8578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35742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392905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30 августа</a:t>
            </a:r>
          </a:p>
          <a:p>
            <a:r>
              <a:rPr lang="ru-RU" sz="1200" b="1" dirty="0" smtClean="0"/>
              <a:t>Начало </a:t>
            </a:r>
            <a:r>
              <a:rPr lang="ru-RU" sz="1200" b="1" dirty="0"/>
              <a:t>строительства </a:t>
            </a:r>
            <a:r>
              <a:rPr lang="ru-RU" sz="1200" b="1" dirty="0" err="1"/>
              <a:t>Губахинского</a:t>
            </a:r>
            <a:r>
              <a:rPr lang="ru-RU" sz="1200" b="1" dirty="0"/>
              <a:t> химического завода по распоряжению Совета народных комиссаров СССР от 30.08.1945г. №12961</a:t>
            </a:r>
          </a:p>
          <a:p>
            <a:pPr algn="r"/>
            <a:r>
              <a:rPr lang="ru-RU" sz="1200" dirty="0"/>
              <a:t>Ф.45. Оп.1</a:t>
            </a:r>
          </a:p>
          <a:p>
            <a:pPr algn="r"/>
            <a:r>
              <a:rPr lang="ru-RU" sz="1200" dirty="0"/>
              <a:t>Предисловие к описи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550069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86644" y="1142984"/>
            <a:ext cx="857256" cy="8572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07233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1946г.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371474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535781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29 сентября</a:t>
            </a:r>
          </a:p>
          <a:p>
            <a:r>
              <a:rPr lang="ru-RU" sz="1200" b="1" dirty="0" smtClean="0"/>
              <a:t>Установлен главный купол строящегося Храма Всех скорбящих радости – самое главное событие в строительстве  храма.</a:t>
            </a:r>
          </a:p>
          <a:p>
            <a:pPr algn="r"/>
            <a:r>
              <a:rPr lang="ru-RU" sz="1200" dirty="0" smtClean="0"/>
              <a:t>Ф.43.Оп.1Д.184.</a:t>
            </a:r>
          </a:p>
          <a:p>
            <a:pPr algn="r"/>
            <a:r>
              <a:rPr lang="ru-RU" sz="1200" dirty="0" smtClean="0"/>
              <a:t>«Уральский шахтер» № 142-143</a:t>
            </a:r>
          </a:p>
          <a:p>
            <a:pPr algn="r"/>
            <a:r>
              <a:rPr lang="ru-RU" sz="1200" dirty="0" smtClean="0"/>
              <a:t> от 07.10.2006 г. 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50030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Вышел сборник стихов молодой поэтессы Ольги </a:t>
            </a:r>
            <a:r>
              <a:rPr lang="ru-RU" sz="1200" b="1" dirty="0" err="1" smtClean="0"/>
              <a:t>Погудиной</a:t>
            </a:r>
            <a:r>
              <a:rPr lang="ru-RU" sz="1200" b="1" dirty="0" smtClean="0"/>
              <a:t>, десятиклассницы</a:t>
            </a:r>
          </a:p>
          <a:p>
            <a:r>
              <a:rPr lang="ru-RU" sz="1200" b="1" dirty="0" smtClean="0"/>
              <a:t> школы  № 1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125</a:t>
            </a:r>
          </a:p>
          <a:p>
            <a:pPr algn="r"/>
            <a:r>
              <a:rPr lang="ru-RU" sz="1200" dirty="0" smtClean="0"/>
              <a:t> от 05.09.2006 г.</a:t>
            </a:r>
            <a:endParaRPr lang="ru-RU" sz="1200" dirty="0"/>
          </a:p>
        </p:txBody>
      </p:sp>
      <p:pic>
        <p:nvPicPr>
          <p:cNvPr id="12" name="Рисунок 11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2571744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207167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535781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Учитель английского языка школы № 14 </a:t>
            </a:r>
            <a:r>
              <a:rPr lang="ru-RU" sz="1200" b="1" dirty="0" err="1" smtClean="0"/>
              <a:t>Н.И.Букаранова</a:t>
            </a:r>
            <a:r>
              <a:rPr lang="ru-RU" sz="1200" b="1" dirty="0" smtClean="0"/>
              <a:t> стала победителем российско-американского конкурса</a:t>
            </a:r>
          </a:p>
          <a:p>
            <a:pPr algn="r"/>
            <a:r>
              <a:rPr lang="ru-RU" sz="1200" dirty="0" smtClean="0"/>
              <a:t>Ф.43. Оп.1. Д.163. Л.213</a:t>
            </a:r>
          </a:p>
          <a:p>
            <a:pPr algn="r"/>
            <a:r>
              <a:rPr lang="ru-RU" sz="1200" dirty="0" smtClean="0"/>
              <a:t>«Уральский шахтер» № 60</a:t>
            </a:r>
          </a:p>
          <a:p>
            <a:pPr algn="r"/>
            <a:r>
              <a:rPr lang="ru-RU" sz="1200" dirty="0" smtClean="0"/>
              <a:t>от 11 сентября  2001г  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357430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В городе появилось кабельное телевидение </a:t>
            </a:r>
          </a:p>
          <a:p>
            <a:pPr algn="r"/>
            <a:r>
              <a:rPr lang="ru-RU" sz="1200" dirty="0" smtClean="0"/>
              <a:t>Ф.43. Оп.1. Д.163. Л.221</a:t>
            </a:r>
          </a:p>
          <a:p>
            <a:pPr algn="r"/>
            <a:r>
              <a:rPr lang="ru-RU" sz="1200" dirty="0" smtClean="0"/>
              <a:t>«Уральский шахтер» № 111</a:t>
            </a:r>
          </a:p>
          <a:p>
            <a:pPr algn="r"/>
            <a:r>
              <a:rPr lang="ru-RU" sz="1200" dirty="0" smtClean="0"/>
              <a:t>от 11 сентября  2001г. 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3429000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Сергей </a:t>
            </a:r>
            <a:r>
              <a:rPr lang="ru-RU" sz="1200" b="1" dirty="0" err="1" smtClean="0"/>
              <a:t>Паршаков</a:t>
            </a:r>
            <a:r>
              <a:rPr lang="ru-RU" sz="1200" b="1" dirty="0" smtClean="0"/>
              <a:t>, учащийся школы № 2, занял второе место в первенстве области по шахматам (руководитель А.Прохоров)</a:t>
            </a:r>
          </a:p>
          <a:p>
            <a:pPr algn="r"/>
            <a:r>
              <a:rPr lang="ru-RU" sz="1200" dirty="0" smtClean="0"/>
              <a:t>Ф.43. Оп.1. Д.163. Л.224</a:t>
            </a:r>
          </a:p>
          <a:p>
            <a:pPr algn="r"/>
            <a:r>
              <a:rPr lang="ru-RU" sz="1200" dirty="0" smtClean="0"/>
              <a:t>«Уральский шахтер» № 112</a:t>
            </a:r>
          </a:p>
          <a:p>
            <a:pPr algn="r"/>
            <a:r>
              <a:rPr lang="ru-RU" sz="1200" dirty="0" smtClean="0"/>
              <a:t>от 22 сентября  2001г.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4572008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ОАО «</a:t>
            </a:r>
            <a:r>
              <a:rPr lang="ru-RU" sz="1200" b="1" dirty="0" err="1" smtClean="0"/>
              <a:t>Метафракс</a:t>
            </a:r>
            <a:r>
              <a:rPr lang="ru-RU" sz="1200" b="1" dirty="0" smtClean="0"/>
              <a:t>» по результатам экспертизы Российской академии наук вошло в число лучших предприятий отрасли и награжден премией «Российский национальный Олимп» </a:t>
            </a:r>
          </a:p>
          <a:p>
            <a:pPr algn="r"/>
            <a:r>
              <a:rPr lang="ru-RU" sz="1200" dirty="0" smtClean="0"/>
              <a:t>Ф.43. Оп.1. Д.163. Л.225</a:t>
            </a:r>
          </a:p>
          <a:p>
            <a:pPr algn="r"/>
            <a:r>
              <a:rPr lang="ru-RU" sz="1200" dirty="0" smtClean="0"/>
              <a:t>«Уральский шахтер» № 113</a:t>
            </a:r>
          </a:p>
          <a:p>
            <a:pPr algn="r"/>
            <a:r>
              <a:rPr lang="ru-RU" sz="1200" dirty="0" smtClean="0"/>
              <a:t>от 25 сентября  2001г.</a:t>
            </a:r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572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2859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1435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5722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30 января</a:t>
            </a:r>
          </a:p>
          <a:p>
            <a:r>
              <a:rPr lang="ru-RU" sz="1200" b="1" dirty="0" smtClean="0"/>
              <a:t>Решением </a:t>
            </a:r>
            <a:r>
              <a:rPr lang="ru-RU" sz="1200" b="1" dirty="0"/>
              <a:t>исполкома был присвоен номер и название яслям-саду новостройке номер 2, название «</a:t>
            </a:r>
            <a:r>
              <a:rPr lang="ru-RU" sz="1200" b="1" dirty="0" err="1"/>
              <a:t>Светлячек</a:t>
            </a:r>
            <a:r>
              <a:rPr lang="ru-RU" sz="1200" b="1" dirty="0"/>
              <a:t>» </a:t>
            </a:r>
            <a:endParaRPr lang="en-US" sz="1200" b="1" dirty="0" smtClean="0"/>
          </a:p>
          <a:p>
            <a:pPr algn="r"/>
            <a:r>
              <a:rPr lang="ru-RU" sz="1000" dirty="0"/>
              <a:t>Ф.14. Оп.1. Д.481. Л.108.</a:t>
            </a:r>
            <a:endParaRPr lang="ru-RU" sz="10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14554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04 января </a:t>
            </a:r>
          </a:p>
          <a:p>
            <a:r>
              <a:rPr lang="ru-RU" sz="1200" b="1" dirty="0" smtClean="0"/>
              <a:t>Решением </a:t>
            </a:r>
            <a:r>
              <a:rPr lang="ru-RU" sz="1200" b="1" dirty="0"/>
              <a:t>исполкома был утвержден акт государственной комиссии о приемке в эксплуатацию главного корпуса больницы на 240 мест</a:t>
            </a:r>
            <a:r>
              <a:rPr lang="ru-RU" sz="1200" b="1" dirty="0" smtClean="0"/>
              <a:t>.</a:t>
            </a:r>
            <a:endParaRPr lang="en-US" sz="1200" b="1" dirty="0" smtClean="0"/>
          </a:p>
          <a:p>
            <a:pPr algn="r"/>
            <a:r>
              <a:rPr lang="ru-RU" sz="1200" dirty="0"/>
              <a:t>Ф.14.Оп.1.Д.481.Л.7.</a:t>
            </a:r>
            <a:endParaRPr lang="ru-RU" sz="1000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207167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371474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5781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24 сентября</a:t>
            </a:r>
          </a:p>
          <a:p>
            <a:r>
              <a:rPr lang="ru-RU" sz="1200" b="1" dirty="0" smtClean="0"/>
              <a:t>Во дворце культуры имени Некрасова  оперой «Иоланта» начался творческий отчет Пермского Государственного ордена Трудового Красного Знамени академического театра оперы и балета  имени П.И.Чайковского. Артисты театра дадут в нашем городе еще шесть спектаклей. </a:t>
            </a:r>
          </a:p>
          <a:p>
            <a:pPr algn="r"/>
            <a:r>
              <a:rPr lang="ru-RU" sz="1200" dirty="0" smtClean="0"/>
              <a:t>Ф.43. Оп.1. Д. 69.</a:t>
            </a:r>
          </a:p>
          <a:p>
            <a:pPr algn="r"/>
            <a:r>
              <a:rPr lang="ru-RU" sz="1200" dirty="0" smtClean="0"/>
              <a:t>«Уральский шахтер» № 116</a:t>
            </a:r>
          </a:p>
          <a:p>
            <a:pPr algn="r"/>
            <a:r>
              <a:rPr lang="ru-RU" sz="1200" dirty="0" smtClean="0"/>
              <a:t>от 25.09.1971 г.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371474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Указом Президента РФ за большие заслуги в обучении и воспитании учащихся и многолетний добросовестный труд заместителю директора МОУ СОШ № 2 Галине Ивановне Сперанской  присвоено почетное звание «Заслуженный учитель Российской Федерации»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157</a:t>
            </a:r>
          </a:p>
          <a:p>
            <a:pPr algn="r"/>
            <a:r>
              <a:rPr lang="ru-RU" sz="1200" dirty="0" smtClean="0"/>
              <a:t> от 31.10.2006</a:t>
            </a:r>
            <a:endParaRPr lang="ru-RU" sz="1200" dirty="0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pic>
        <p:nvPicPr>
          <p:cNvPr id="20" name="Рисунок 19" descr="Photos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6644" y="1285860"/>
            <a:ext cx="857256" cy="8572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0034" y="2643182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/>
              <a:t>XII</a:t>
            </a:r>
            <a:r>
              <a:rPr lang="ru-RU" sz="1200" b="1" dirty="0" smtClean="0"/>
              <a:t> фестиваль спорта инвалидов Пермского края.</a:t>
            </a:r>
          </a:p>
          <a:p>
            <a:r>
              <a:rPr lang="ru-RU" sz="1200" b="1" dirty="0" smtClean="0"/>
              <a:t>1-ое место по </a:t>
            </a:r>
            <a:r>
              <a:rPr lang="ru-RU" sz="1200" b="1" dirty="0" err="1" smtClean="0"/>
              <a:t>дартсу</a:t>
            </a:r>
            <a:r>
              <a:rPr lang="ru-RU" sz="1200" b="1" dirty="0" smtClean="0"/>
              <a:t> – </a:t>
            </a:r>
            <a:r>
              <a:rPr lang="ru-RU" sz="1200" b="1" dirty="0" err="1" smtClean="0"/>
              <a:t>Н.Подынеглазов</a:t>
            </a:r>
            <a:r>
              <a:rPr lang="ru-RU" sz="1200" b="1" dirty="0" smtClean="0"/>
              <a:t>;</a:t>
            </a:r>
          </a:p>
          <a:p>
            <a:r>
              <a:rPr lang="ru-RU" sz="1200" b="1" dirty="0" smtClean="0"/>
              <a:t>1-ое место по прыжкам в длину – И.Мальцев;</a:t>
            </a:r>
          </a:p>
          <a:p>
            <a:r>
              <a:rPr lang="ru-RU" sz="1200" b="1" dirty="0" smtClean="0"/>
              <a:t>3-е место по шахматам – С.Золотой.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157</a:t>
            </a:r>
          </a:p>
          <a:p>
            <a:pPr algn="r"/>
            <a:r>
              <a:rPr lang="ru-RU" sz="1200" dirty="0" smtClean="0"/>
              <a:t> от 31.10.2006</a:t>
            </a:r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2071670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00108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Началась радиофикация Нового города, по проспекту Сталина и улицы Правда</a:t>
            </a:r>
          </a:p>
          <a:p>
            <a:pPr algn="r"/>
            <a:r>
              <a:rPr lang="ru-RU" sz="1200" dirty="0" smtClean="0"/>
              <a:t>Ф.43.Оп.1.Д.42. </a:t>
            </a:r>
          </a:p>
          <a:p>
            <a:pPr algn="r"/>
            <a:r>
              <a:rPr lang="ru-RU" sz="1200" dirty="0" smtClean="0"/>
              <a:t>газета «</a:t>
            </a:r>
            <a:r>
              <a:rPr lang="ru-RU" sz="1200" dirty="0" err="1" smtClean="0"/>
              <a:t>Губахинский</a:t>
            </a:r>
            <a:r>
              <a:rPr lang="ru-RU" sz="1200" dirty="0" smtClean="0"/>
              <a:t> рабочий» </a:t>
            </a:r>
          </a:p>
          <a:p>
            <a:pPr algn="r"/>
            <a:r>
              <a:rPr lang="ru-RU" sz="1200" dirty="0" smtClean="0"/>
              <a:t>от 11 октября  1961 г.</a:t>
            </a:r>
            <a:endParaRPr lang="ru-RU" sz="1200" dirty="0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450056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25-26 ноября</a:t>
            </a:r>
          </a:p>
          <a:p>
            <a:r>
              <a:rPr lang="ru-RU" sz="1200" b="1" dirty="0" smtClean="0"/>
              <a:t>Кубок Пермского края по тяжелой атлетике среди мужчин (г.Краснокамск). </a:t>
            </a:r>
          </a:p>
          <a:p>
            <a:r>
              <a:rPr lang="ru-RU" sz="1200" b="1" dirty="0" smtClean="0"/>
              <a:t> Занял 1-ое место в весовой категории 69кг – воспитанник спортивного клуба «Химик», учащийся школы № 15 Сергей Дементьев (в сумме двоеборья показал результат 243кг)</a:t>
            </a:r>
          </a:p>
          <a:p>
            <a:pPr algn="r"/>
            <a:r>
              <a:rPr lang="ru-RU" sz="1200" dirty="0" smtClean="0"/>
              <a:t>Ф.43.Оп.1.Д.184</a:t>
            </a:r>
          </a:p>
          <a:p>
            <a:pPr algn="r"/>
            <a:r>
              <a:rPr lang="ru-RU" sz="1200" dirty="0" smtClean="0"/>
              <a:t>«Уральский шахтер» № 181</a:t>
            </a:r>
          </a:p>
          <a:p>
            <a:pPr algn="r"/>
            <a:r>
              <a:rPr lang="ru-RU" sz="1200" dirty="0" smtClean="0"/>
              <a:t> от 07.12.2006г.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614363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571744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15-19 ноября</a:t>
            </a:r>
          </a:p>
          <a:p>
            <a:r>
              <a:rPr lang="ru-RU" sz="1200" b="1" dirty="0" smtClean="0"/>
              <a:t>Проводилось первенство России по тяжелой атлетике среди юношей.</a:t>
            </a:r>
          </a:p>
          <a:p>
            <a:r>
              <a:rPr lang="ru-RU" sz="1200" b="1" dirty="0" smtClean="0"/>
              <a:t>Бронзовый призер в весовой категории 85 кг – воспитанник спортивного клуба «Химик», мастер спорта России Дмитрий Чалый (в сумме двоеборья показал результат 313 кг). 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174</a:t>
            </a:r>
          </a:p>
          <a:p>
            <a:pPr algn="r"/>
            <a:r>
              <a:rPr lang="ru-RU" sz="1200" dirty="0" smtClean="0"/>
              <a:t> от 30.11.2006г.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4071942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25 ноября</a:t>
            </a:r>
          </a:p>
          <a:p>
            <a:r>
              <a:rPr lang="ru-RU" sz="1200" b="1" dirty="0" smtClean="0"/>
              <a:t>30 лет  </a:t>
            </a:r>
            <a:r>
              <a:rPr lang="ru-RU" sz="1200" b="1" dirty="0" err="1" smtClean="0"/>
              <a:t>Губахинскому</a:t>
            </a:r>
            <a:r>
              <a:rPr lang="ru-RU" sz="1200" b="1" dirty="0" smtClean="0"/>
              <a:t> театру-студии «Диалог»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171-172</a:t>
            </a:r>
          </a:p>
          <a:p>
            <a:pPr algn="r"/>
            <a:r>
              <a:rPr lang="ru-RU" sz="1200" dirty="0" smtClean="0"/>
              <a:t> от 25.11.2006г.</a:t>
            </a:r>
            <a:endParaRPr lang="ru-RU" sz="1200" dirty="0"/>
          </a:p>
        </p:txBody>
      </p:sp>
      <p:pic>
        <p:nvPicPr>
          <p:cNvPr id="16" name="Рисунок 15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86644" y="4071942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21441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450056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Максим Вольф занял третье место на чемпионате мира среди кадетов, проходившем в Баку (пятое место – у Ивана Решетникова,  воспитанники </a:t>
            </a:r>
            <a:r>
              <a:rPr lang="ru-RU" sz="1200" b="1" dirty="0" err="1" smtClean="0"/>
              <a:t>А.Шаклеина</a:t>
            </a:r>
            <a:r>
              <a:rPr lang="ru-RU" sz="1200" b="1" dirty="0" smtClean="0"/>
              <a:t>). </a:t>
            </a:r>
          </a:p>
          <a:p>
            <a:pPr algn="r"/>
            <a:r>
              <a:rPr lang="ru-RU" sz="1200" dirty="0" smtClean="0"/>
              <a:t>Ф.43. Оп.1. Д.163. Л.263</a:t>
            </a:r>
          </a:p>
          <a:p>
            <a:pPr algn="r"/>
            <a:r>
              <a:rPr lang="ru-RU" sz="1200" dirty="0" smtClean="0"/>
              <a:t>«Уральский шахтер» № 132</a:t>
            </a:r>
          </a:p>
          <a:p>
            <a:pPr algn="r"/>
            <a:r>
              <a:rPr lang="ru-RU" sz="1200" dirty="0" smtClean="0"/>
              <a:t>от 08.11.  2001г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pic>
        <p:nvPicPr>
          <p:cNvPr id="20" name="Рисунок 19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1071546"/>
            <a:ext cx="857256" cy="857256"/>
          </a:xfrm>
          <a:prstGeom prst="rect">
            <a:avLst/>
          </a:prstGeom>
        </p:spPr>
      </p:pic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614363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285992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6 ноября</a:t>
            </a:r>
          </a:p>
          <a:p>
            <a:r>
              <a:rPr lang="ru-RU" sz="1200" b="1" dirty="0" smtClean="0"/>
              <a:t>Заложена капсула с грамотой в фундамент будущей церкви по пр.Ленина, извещающей о начале строительства в городе храма иконы Божьей матери. Грамоту подписали церковнослужители </a:t>
            </a:r>
            <a:r>
              <a:rPr lang="ru-RU" sz="1200" b="1" dirty="0" err="1" smtClean="0"/>
              <a:t>Губахи</a:t>
            </a:r>
            <a:r>
              <a:rPr lang="ru-RU" sz="1200" b="1" dirty="0" smtClean="0"/>
              <a:t>, Горнозаводска, </a:t>
            </a:r>
            <a:r>
              <a:rPr lang="ru-RU" sz="1200" b="1" dirty="0" err="1" smtClean="0"/>
              <a:t>Кизела</a:t>
            </a:r>
            <a:r>
              <a:rPr lang="ru-RU" sz="1200" b="1" dirty="0" smtClean="0"/>
              <a:t>, мэр </a:t>
            </a:r>
            <a:r>
              <a:rPr lang="ru-RU" sz="1200" b="1" dirty="0" err="1" smtClean="0"/>
              <a:t>Губахи</a:t>
            </a:r>
            <a:r>
              <a:rPr lang="ru-RU" sz="1200" b="1" dirty="0" smtClean="0"/>
              <a:t>, члены попечительского  совета</a:t>
            </a:r>
          </a:p>
          <a:p>
            <a:pPr algn="r"/>
            <a:r>
              <a:rPr lang="ru-RU" sz="1200" dirty="0" smtClean="0"/>
              <a:t>Ф.43. Оп.1. Д.163. Л.267</a:t>
            </a:r>
          </a:p>
          <a:p>
            <a:pPr algn="r"/>
            <a:r>
              <a:rPr lang="ru-RU" sz="1200" dirty="0" smtClean="0"/>
              <a:t>«Уральский шахтер» № 134</a:t>
            </a:r>
          </a:p>
          <a:p>
            <a:pPr algn="r"/>
            <a:r>
              <a:rPr lang="ru-RU" sz="1200" dirty="0" smtClean="0"/>
              <a:t>от 13.11.  2001г.  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3857628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Директор Лицея № 13 </a:t>
            </a:r>
            <a:r>
              <a:rPr lang="ru-RU" sz="1200" b="1" dirty="0" err="1" smtClean="0"/>
              <a:t>А.С.Гулин</a:t>
            </a:r>
            <a:r>
              <a:rPr lang="ru-RU" sz="1200" b="1" dirty="0" smtClean="0"/>
              <a:t> награжден медалью   «За заслуги перед Отечеством» </a:t>
            </a:r>
          </a:p>
          <a:p>
            <a:pPr algn="r"/>
            <a:r>
              <a:rPr lang="ru-RU" sz="1200" dirty="0" smtClean="0"/>
              <a:t>Ф.43. Оп.1. Д.163. Л.271</a:t>
            </a:r>
          </a:p>
          <a:p>
            <a:pPr algn="r"/>
            <a:r>
              <a:rPr lang="ru-RU" sz="1200" b="1" dirty="0" smtClean="0"/>
              <a:t>«</a:t>
            </a:r>
            <a:r>
              <a:rPr lang="ru-RU" sz="1200" dirty="0" smtClean="0"/>
              <a:t>Уральский шахтер» № 136</a:t>
            </a:r>
          </a:p>
          <a:p>
            <a:pPr algn="r"/>
            <a:r>
              <a:rPr lang="ru-RU" sz="1200" dirty="0" smtClean="0"/>
              <a:t>от 17 ноября</a:t>
            </a:r>
            <a:r>
              <a:rPr lang="ru-RU" sz="1200" b="1" dirty="0" smtClean="0"/>
              <a:t> </a:t>
            </a:r>
            <a:r>
              <a:rPr lang="ru-RU" sz="1200" dirty="0" smtClean="0"/>
              <a:t> 2001г</a:t>
            </a:r>
            <a:endParaRPr lang="ru-RU" sz="1200" dirty="0"/>
          </a:p>
        </p:txBody>
      </p:sp>
      <p:pic>
        <p:nvPicPr>
          <p:cNvPr id="16" name="Рисунок 15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3786190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21441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07 ноября </a:t>
            </a:r>
          </a:p>
          <a:p>
            <a:r>
              <a:rPr lang="ru-RU" sz="1200" b="1" dirty="0" smtClean="0"/>
              <a:t>Введен в эксплуатацию новый мост-путепровод  через реку </a:t>
            </a:r>
            <a:r>
              <a:rPr lang="ru-RU" sz="1200" b="1" dirty="0" err="1" smtClean="0"/>
              <a:t>Косьва</a:t>
            </a:r>
            <a:endParaRPr lang="ru-RU" sz="1200" b="1" dirty="0" smtClean="0"/>
          </a:p>
          <a:p>
            <a:pPr algn="r"/>
            <a:r>
              <a:rPr lang="ru-RU" sz="1200" dirty="0" smtClean="0"/>
              <a:t>Ф.43.Оп.1.Д.111.   </a:t>
            </a:r>
          </a:p>
          <a:p>
            <a:pPr algn="r"/>
            <a:r>
              <a:rPr lang="ru-RU" sz="1200" dirty="0" smtClean="0"/>
              <a:t>«Уральский шахтер»</a:t>
            </a:r>
          </a:p>
          <a:p>
            <a:pPr algn="r"/>
            <a:r>
              <a:rPr lang="ru-RU" sz="1200" dirty="0" smtClean="0"/>
              <a:t>от 07 .11. 1986 г.</a:t>
            </a:r>
            <a:endParaRPr lang="ru-RU" sz="12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pic>
        <p:nvPicPr>
          <p:cNvPr id="20" name="Рисунок 19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1071546"/>
            <a:ext cx="857256" cy="857256"/>
          </a:xfrm>
          <a:prstGeom prst="rect">
            <a:avLst/>
          </a:prstGeom>
        </p:spPr>
      </p:pic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614363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214414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857488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4500562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Директору  школы  № 15 К.С.Абрамову вручена правительственная награда– орден Трудового Красного Знамени</a:t>
            </a:r>
          </a:p>
          <a:p>
            <a:pPr algn="r"/>
            <a:r>
              <a:rPr lang="ru-RU" sz="1200" dirty="0" smtClean="0"/>
              <a:t>Ф.43.Оп.1. Д. 55.</a:t>
            </a:r>
          </a:p>
          <a:p>
            <a:pPr algn="r"/>
            <a:r>
              <a:rPr lang="ru-RU" sz="1200" dirty="0" smtClean="0"/>
              <a:t>«Уральский шахтер», №138 </a:t>
            </a:r>
          </a:p>
          <a:p>
            <a:pPr algn="r"/>
            <a:r>
              <a:rPr lang="ru-RU" sz="1200" dirty="0" smtClean="0"/>
              <a:t>от 22.11.1966</a:t>
            </a:r>
            <a:endParaRPr lang="ru-RU" sz="1200" dirty="0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43636" y="285728"/>
            <a:ext cx="1357322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1986г.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64307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1-3 декабря</a:t>
            </a:r>
          </a:p>
          <a:p>
            <a:r>
              <a:rPr lang="ru-RU" sz="1200" b="1" dirty="0" smtClean="0"/>
              <a:t>Первенство России по тяжелой атлетике проходившее в г.Брянске представляли </a:t>
            </a:r>
            <a:r>
              <a:rPr lang="ru-RU" sz="1200" b="1" dirty="0" err="1" smtClean="0"/>
              <a:t>губахинцы</a:t>
            </a:r>
            <a:r>
              <a:rPr lang="ru-RU" sz="1200" b="1" dirty="0" smtClean="0"/>
              <a:t>, которые заняли:</a:t>
            </a:r>
          </a:p>
          <a:p>
            <a:r>
              <a:rPr lang="ru-RU" sz="1200" b="1" dirty="0" smtClean="0"/>
              <a:t>2-ое место – воспитанник спортивного клуба «Химик» Сергей Дементьев</a:t>
            </a:r>
          </a:p>
          <a:p>
            <a:r>
              <a:rPr lang="ru-RU" sz="1200" b="1" dirty="0" smtClean="0"/>
              <a:t>4-ое место – студент УХТК Виталий Нахалов;</a:t>
            </a:r>
          </a:p>
          <a:p>
            <a:r>
              <a:rPr lang="ru-RU" sz="1200" b="1" dirty="0" smtClean="0"/>
              <a:t>6-ое место – студент </a:t>
            </a:r>
            <a:r>
              <a:rPr lang="ru-RU" sz="1200" b="1" dirty="0" err="1" smtClean="0"/>
              <a:t>Кизеловского</a:t>
            </a:r>
            <a:r>
              <a:rPr lang="ru-RU" sz="1200" b="1" dirty="0" smtClean="0"/>
              <a:t> горного техникума Александр </a:t>
            </a:r>
            <a:r>
              <a:rPr lang="ru-RU" sz="1200" b="1" dirty="0" err="1" smtClean="0"/>
              <a:t>Гарифьянов</a:t>
            </a:r>
            <a:endParaRPr lang="ru-RU" sz="1200" b="1" dirty="0" smtClean="0"/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185</a:t>
            </a:r>
          </a:p>
          <a:p>
            <a:pPr algn="r"/>
            <a:r>
              <a:rPr lang="ru-RU" sz="1200" dirty="0" smtClean="0"/>
              <a:t> от 14.12.2006г.</a:t>
            </a:r>
            <a:endParaRPr lang="ru-RU" sz="1200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857496"/>
            <a:ext cx="6572296" cy="11430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08 декабря</a:t>
            </a:r>
          </a:p>
          <a:p>
            <a:r>
              <a:rPr lang="ru-RU" sz="1200" b="1" dirty="0" smtClean="0"/>
              <a:t>Открыта в городе общественная приемная полномочного представителя Президента в Приволжском федеральном округе по правам человека 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185</a:t>
            </a:r>
          </a:p>
          <a:p>
            <a:pPr algn="r"/>
            <a:r>
              <a:rPr lang="ru-RU" sz="1200" dirty="0" smtClean="0"/>
              <a:t> от 14.12.2006г.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4143380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Чемпионат г.Перми по спортивной и </a:t>
            </a:r>
            <a:r>
              <a:rPr lang="ru-RU" sz="1200" b="1" dirty="0" err="1" smtClean="0"/>
              <a:t>фитнес-аэробике</a:t>
            </a:r>
            <a:r>
              <a:rPr lang="ru-RU" sz="1200" b="1" dirty="0" smtClean="0"/>
              <a:t>. </a:t>
            </a:r>
            <a:r>
              <a:rPr lang="ru-RU" sz="1200" b="1" dirty="0" err="1" smtClean="0"/>
              <a:t>Губаху</a:t>
            </a:r>
            <a:r>
              <a:rPr lang="ru-RU" sz="1200" b="1" dirty="0" smtClean="0"/>
              <a:t> представляли две команды (12-14 лет). Выступили успешно – 2 и 3 места с отрывом от 1-го всего в 0,01 балла. </a:t>
            </a:r>
          </a:p>
          <a:p>
            <a:pPr algn="r"/>
            <a:r>
              <a:rPr lang="ru-RU" sz="1200" dirty="0" smtClean="0"/>
              <a:t>Ф.43.Оп.1.Д.184.</a:t>
            </a:r>
          </a:p>
          <a:p>
            <a:pPr algn="r"/>
            <a:r>
              <a:rPr lang="ru-RU" sz="1200" dirty="0" smtClean="0"/>
              <a:t>«Уральский шахтер» № 190</a:t>
            </a:r>
          </a:p>
          <a:p>
            <a:pPr algn="r"/>
            <a:r>
              <a:rPr lang="ru-RU" sz="1200" dirty="0" smtClean="0"/>
              <a:t> от 19.12.2006г.</a:t>
            </a:r>
            <a:endParaRPr lang="ru-RU" sz="1200" dirty="0"/>
          </a:p>
        </p:txBody>
      </p:sp>
      <p:pic>
        <p:nvPicPr>
          <p:cNvPr id="17" name="Рисунок 16" descr="Photos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6644" y="3000372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31 декабря </a:t>
            </a:r>
          </a:p>
          <a:p>
            <a:r>
              <a:rPr lang="ru-RU" sz="1200" b="1" dirty="0" smtClean="0"/>
              <a:t>Решением горисполкома был принят в эксплуатацию детский сад в микрорайоне </a:t>
            </a:r>
          </a:p>
          <a:p>
            <a:r>
              <a:rPr lang="ru-RU" sz="1200" b="1" dirty="0" smtClean="0"/>
              <a:t>№ 1 на 280 мест (заказчик </a:t>
            </a:r>
            <a:r>
              <a:rPr lang="ru-RU" sz="1200" b="1" dirty="0" err="1" smtClean="0"/>
              <a:t>Губахинский</a:t>
            </a:r>
            <a:r>
              <a:rPr lang="ru-RU" sz="1200" b="1" dirty="0" smtClean="0"/>
              <a:t> химзавод) </a:t>
            </a:r>
          </a:p>
          <a:p>
            <a:pPr algn="r"/>
            <a:r>
              <a:rPr lang="ru-RU" sz="1200" dirty="0" smtClean="0"/>
              <a:t>Ф. 14. Оп.1. Д.790. Л.168</a:t>
            </a:r>
            <a:endParaRPr lang="ru-RU" sz="1200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214554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31 декабря</a:t>
            </a:r>
          </a:p>
          <a:p>
            <a:r>
              <a:rPr lang="ru-RU" sz="1200" b="1" dirty="0" smtClean="0"/>
              <a:t>Решением исполкома было принято в эксплуатацию общежитие ПТУ на 320 мест в г. </a:t>
            </a:r>
            <a:r>
              <a:rPr lang="ru-RU" sz="1200" b="1" dirty="0" err="1" smtClean="0"/>
              <a:t>Губаха</a:t>
            </a:r>
            <a:endParaRPr lang="ru-RU" sz="1200" b="1" dirty="0" smtClean="0"/>
          </a:p>
          <a:p>
            <a:pPr algn="r"/>
            <a:r>
              <a:rPr lang="ru-RU" sz="1200" dirty="0" smtClean="0"/>
              <a:t>Ф.14. Оп.1. Д.790. Л.171</a:t>
            </a:r>
            <a:endParaRPr lang="ru-RU" sz="1200" dirty="0"/>
          </a:p>
        </p:txBody>
      </p:sp>
      <p:pic>
        <p:nvPicPr>
          <p:cNvPr id="17" name="Рисунок 16" descr="Photos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6644" y="2143116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 smtClean="0"/>
              <a:t>Губахинскому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хлебозоводу</a:t>
            </a:r>
            <a:r>
              <a:rPr lang="ru-RU" sz="1200" b="1" dirty="0" smtClean="0"/>
              <a:t> – 25 лет </a:t>
            </a:r>
          </a:p>
          <a:p>
            <a:pPr algn="r"/>
            <a:r>
              <a:rPr lang="ru-RU" sz="1200" dirty="0" smtClean="0"/>
              <a:t>Ф.3. Оп.1. Д.163. Л.304</a:t>
            </a:r>
          </a:p>
          <a:p>
            <a:pPr algn="r"/>
            <a:r>
              <a:rPr lang="ru-RU" sz="1200" dirty="0" smtClean="0"/>
              <a:t>«Уральский шахтер» №153-154</a:t>
            </a:r>
          </a:p>
          <a:p>
            <a:pPr algn="r"/>
            <a:r>
              <a:rPr lang="ru-RU" sz="1200" dirty="0" smtClean="0"/>
              <a:t>от 22 декабря</a:t>
            </a:r>
            <a:r>
              <a:rPr lang="ru-RU" sz="1200" b="1" dirty="0" smtClean="0"/>
              <a:t> </a:t>
            </a:r>
            <a:r>
              <a:rPr lang="ru-RU" sz="1200" dirty="0" smtClean="0"/>
              <a:t> 2001г</a:t>
            </a:r>
            <a:endParaRPr lang="ru-RU" sz="1200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071546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572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2859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7147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5722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В Новом городе по улице Пугачева пущена в эксплуатацию производственная механическая прачечная. </a:t>
            </a:r>
            <a:endParaRPr lang="en-US" sz="1200" b="1" dirty="0" smtClean="0"/>
          </a:p>
          <a:p>
            <a:pPr algn="r"/>
            <a:r>
              <a:rPr lang="ru-RU" sz="1000" dirty="0"/>
              <a:t>Ф.43. Оп.1. Д.  69.</a:t>
            </a:r>
          </a:p>
          <a:p>
            <a:pPr algn="r"/>
            <a:r>
              <a:rPr lang="ru-RU" sz="1000" dirty="0"/>
              <a:t>«Уральский шахтер» № 9  </a:t>
            </a:r>
            <a:endParaRPr lang="en-US" sz="1000" dirty="0" smtClean="0"/>
          </a:p>
          <a:p>
            <a:pPr algn="r"/>
            <a:r>
              <a:rPr lang="ru-RU" sz="1000" dirty="0" smtClean="0"/>
              <a:t>от21 </a:t>
            </a:r>
            <a:r>
              <a:rPr lang="ru-RU" sz="1000" dirty="0"/>
              <a:t>января 1971 г.</a:t>
            </a: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13 декабря</a:t>
            </a:r>
          </a:p>
          <a:p>
            <a:r>
              <a:rPr lang="ru-RU" sz="1200" b="1" dirty="0" smtClean="0"/>
              <a:t>При заводе механической и электротехнической игрушки образован швейный цех, а затем </a:t>
            </a:r>
            <a:r>
              <a:rPr lang="ru-RU" sz="1200" b="1" dirty="0" err="1" smtClean="0"/>
              <a:t>Губахинская</a:t>
            </a:r>
            <a:r>
              <a:rPr lang="ru-RU" sz="1200" b="1" dirty="0" smtClean="0"/>
              <a:t> швейная фабрика. </a:t>
            </a:r>
            <a:endParaRPr lang="en-US" sz="1200" b="1" dirty="0" smtClean="0"/>
          </a:p>
          <a:p>
            <a:pPr algn="r"/>
            <a:r>
              <a:rPr lang="ru-RU" sz="1200" dirty="0" smtClean="0"/>
              <a:t>Ф.43.Оп.1.Д.111.</a:t>
            </a:r>
          </a:p>
          <a:p>
            <a:pPr algn="r"/>
            <a:r>
              <a:rPr lang="ru-RU" sz="1200" dirty="0" smtClean="0"/>
              <a:t>«Уральский шахтер»</a:t>
            </a:r>
          </a:p>
          <a:p>
            <a:pPr algn="r"/>
            <a:r>
              <a:rPr lang="ru-RU" sz="1200" dirty="0" smtClean="0"/>
              <a:t>от 13 декабря 1986г. </a:t>
            </a:r>
          </a:p>
          <a:p>
            <a:pPr algn="r"/>
            <a:r>
              <a:rPr lang="ru-RU" sz="1200" dirty="0" smtClean="0"/>
              <a:t>Ф.43.Оп.1Д.127</a:t>
            </a:r>
            <a:endParaRPr lang="ru-RU" sz="1200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285860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23 декабря </a:t>
            </a:r>
          </a:p>
          <a:p>
            <a:r>
              <a:rPr lang="ru-RU" sz="1200" b="1" dirty="0" smtClean="0"/>
              <a:t>Шахта имени Сталина переименована в шахту «Центральная». </a:t>
            </a:r>
            <a:endParaRPr lang="en-US" sz="1200" b="1" dirty="0" smtClean="0"/>
          </a:p>
          <a:p>
            <a:pPr algn="r"/>
            <a:r>
              <a:rPr lang="ru-RU" sz="1200" dirty="0" smtClean="0"/>
              <a:t>Ф.41.Оп.1.Л.13</a:t>
            </a:r>
            <a:r>
              <a:rPr lang="ru-RU" sz="1200" b="1" dirty="0" smtClean="0"/>
              <a:t> </a:t>
            </a:r>
            <a:endParaRPr lang="ru-RU" sz="1200" dirty="0" smtClean="0"/>
          </a:p>
          <a:p>
            <a:pPr algn="r"/>
            <a:r>
              <a:rPr lang="ru-RU" sz="1200" dirty="0" smtClean="0"/>
              <a:t>Историческая справка шахты </a:t>
            </a:r>
            <a:endParaRPr lang="en-US" sz="1200" dirty="0" smtClean="0"/>
          </a:p>
          <a:p>
            <a:pPr algn="r"/>
            <a:r>
              <a:rPr lang="ru-RU" sz="1200" dirty="0" smtClean="0"/>
              <a:t>«Центральная»</a:t>
            </a:r>
            <a:endParaRPr lang="ru-RU" sz="1200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В связи с разработкой угольной шахты «Нагорная» образовался рабочий поселок Нагорнский</a:t>
            </a:r>
            <a:r>
              <a:rPr lang="ru-RU" sz="1200" dirty="0" smtClean="0"/>
              <a:t> </a:t>
            </a:r>
          </a:p>
          <a:p>
            <a:pPr algn="r"/>
            <a:r>
              <a:rPr lang="ru-RU" sz="1200" dirty="0" smtClean="0"/>
              <a:t>Ф.39. Оп.1</a:t>
            </a:r>
          </a:p>
          <a:p>
            <a:pPr algn="r"/>
            <a:r>
              <a:rPr lang="ru-RU" sz="1200" dirty="0" smtClean="0"/>
              <a:t>Предисловие к описи</a:t>
            </a:r>
            <a:endParaRPr lang="ru-RU" sz="1200" dirty="0"/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1936г.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844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28728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714612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000496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528638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5716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5 декабря </a:t>
            </a:r>
            <a:endParaRPr lang="en-US" sz="1200" dirty="0" smtClean="0"/>
          </a:p>
          <a:p>
            <a:r>
              <a:rPr lang="ru-RU" sz="1200" b="1" dirty="0" smtClean="0"/>
              <a:t>В годы первых пятилеток на базе </a:t>
            </a:r>
            <a:r>
              <a:rPr lang="ru-RU" sz="1200" b="1" dirty="0" err="1" smtClean="0"/>
              <a:t>Кизеловского</a:t>
            </a:r>
            <a:r>
              <a:rPr lang="ru-RU" sz="1200" b="1" dirty="0" smtClean="0"/>
              <a:t> угольного бассейна  было решено построить </a:t>
            </a:r>
            <a:r>
              <a:rPr lang="ru-RU" sz="1200" b="1" dirty="0" err="1" smtClean="0"/>
              <a:t>Губахинский</a:t>
            </a:r>
            <a:r>
              <a:rPr lang="ru-RU" sz="1200" b="1" dirty="0" smtClean="0"/>
              <a:t> коксохимический завод. 5 декабря 1936 года страна получила первые тонны </a:t>
            </a:r>
            <a:r>
              <a:rPr lang="ru-RU" sz="1200" b="1" dirty="0" err="1" smtClean="0"/>
              <a:t>Губахинского</a:t>
            </a:r>
            <a:r>
              <a:rPr lang="ru-RU" sz="1200" b="1" dirty="0" smtClean="0"/>
              <a:t> кокса, с тех пор коллектив завода отмечает эту дату как день рождения своего предприятия.</a:t>
            </a:r>
          </a:p>
          <a:p>
            <a:pPr algn="r"/>
            <a:r>
              <a:rPr lang="ru-RU" sz="1200" dirty="0" smtClean="0"/>
              <a:t>Ф.43. Оп.1. Д.145. Л.293</a:t>
            </a:r>
          </a:p>
          <a:p>
            <a:pPr algn="r"/>
            <a:r>
              <a:rPr lang="ru-RU" sz="1200" dirty="0" smtClean="0"/>
              <a:t>«Уральский шахтер» № 148</a:t>
            </a:r>
          </a:p>
          <a:p>
            <a:pPr algn="r"/>
            <a:r>
              <a:rPr lang="ru-RU" sz="1200" dirty="0" smtClean="0"/>
              <a:t>от 07.12 1996 г.</a:t>
            </a:r>
            <a:endParaRPr lang="ru-RU" sz="1200" dirty="0"/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  <p:sp>
        <p:nvSpPr>
          <p:cNvPr id="16" name="Прямоугольник 15">
            <a:hlinkClick r:id="rId10" action="ppaction://hlinksldjump"/>
          </p:cNvPr>
          <p:cNvSpPr/>
          <p:nvPr/>
        </p:nvSpPr>
        <p:spPr>
          <a:xfrm>
            <a:off x="6572264" y="285728"/>
            <a:ext cx="1143008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Photos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6644" y="1357298"/>
            <a:ext cx="857256" cy="857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786710" y="285728"/>
            <a:ext cx="121444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1936г.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фото (2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1705" y="0"/>
            <a:ext cx="534058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Журналист газеты «Уральский шахтер» Наталья </a:t>
            </a:r>
            <a:r>
              <a:rPr lang="ru-RU" sz="2000" dirty="0" err="1" smtClean="0"/>
              <a:t>Чезганова</a:t>
            </a:r>
            <a:endParaRPr lang="ru-RU" sz="2000" dirty="0"/>
          </a:p>
        </p:txBody>
      </p:sp>
      <p:pic>
        <p:nvPicPr>
          <p:cNvPr id="17" name="Рисунок 16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фото (2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218" y="0"/>
            <a:ext cx="510156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В.И.Федоров Почетный гражданин города </a:t>
            </a:r>
            <a:r>
              <a:rPr lang="ru-RU" sz="2000" dirty="0" err="1" smtClean="0"/>
              <a:t>Губахи</a:t>
            </a:r>
            <a:endParaRPr lang="ru-RU" sz="2000" dirty="0"/>
          </a:p>
        </p:txBody>
      </p:sp>
      <p:pic>
        <p:nvPicPr>
          <p:cNvPr id="17" name="Рисунок 16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фото (2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716" y="647643"/>
            <a:ext cx="8412126" cy="5496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Клуб «Строитель»</a:t>
            </a:r>
            <a:endParaRPr lang="ru-RU" sz="2000" b="1" dirty="0"/>
          </a:p>
        </p:txBody>
      </p:sp>
      <p:pic>
        <p:nvPicPr>
          <p:cNvPr id="17" name="Рисунок 16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clos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1961</a:t>
            </a:r>
            <a:r>
              <a:rPr lang="ru-RU" sz="2000" b="1" dirty="0" smtClean="0"/>
              <a:t>г.</a:t>
            </a:r>
            <a:endParaRPr lang="ru-RU" sz="2000" b="1" dirty="0"/>
          </a:p>
        </p:txBody>
      </p:sp>
      <p:pic>
        <p:nvPicPr>
          <p:cNvPr id="15" name="Рисунок 14" descr="фото (2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635997"/>
            <a:ext cx="8858312" cy="55083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Юбилей молодежной студии-театра «Доминанта»</a:t>
            </a:r>
            <a:endParaRPr lang="ru-RU" sz="2000" b="1" dirty="0"/>
          </a:p>
        </p:txBody>
      </p:sp>
      <p:pic>
        <p:nvPicPr>
          <p:cNvPr id="20" name="Рисунок 19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2" name="Рисунок 21" descr="фото (2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371" y="635997"/>
            <a:ext cx="8701257" cy="55083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5" name="Рисунок 24" descr="фото (2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4276" y="0"/>
            <a:ext cx="6995447" cy="685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5722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28598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371474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14350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1971г.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2264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1961г.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При клубе «Строитель» в поселке Северный организован детский кукольный театр. Состоялось первое выступление в Доме культуры имени Ленинского комсомола. Были показаны сценки «Колобок идет по школе»,сказка «Утенок». </a:t>
            </a:r>
            <a:endParaRPr lang="en-US" sz="1200" b="1" dirty="0" smtClean="0"/>
          </a:p>
          <a:p>
            <a:pPr algn="r"/>
            <a:r>
              <a:rPr lang="ru-RU" sz="1000" dirty="0"/>
              <a:t>Ф.43.Оп.1Д.42</a:t>
            </a:r>
          </a:p>
          <a:p>
            <a:pPr algn="r"/>
            <a:r>
              <a:rPr lang="ru-RU" sz="1000" dirty="0"/>
              <a:t>«</a:t>
            </a:r>
            <a:r>
              <a:rPr lang="ru-RU" sz="1000" dirty="0" err="1"/>
              <a:t>Губахинский</a:t>
            </a:r>
            <a:r>
              <a:rPr lang="ru-RU" sz="1000" dirty="0"/>
              <a:t> рабочий»</a:t>
            </a:r>
          </a:p>
          <a:p>
            <a:pPr algn="r"/>
            <a:r>
              <a:rPr lang="ru-RU" sz="1000" dirty="0"/>
              <a:t>От 18.01.1961г.</a:t>
            </a:r>
          </a:p>
        </p:txBody>
      </p:sp>
      <p:pic>
        <p:nvPicPr>
          <p:cNvPr id="18" name="Рисунок 17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1214422"/>
            <a:ext cx="857256" cy="857256"/>
          </a:xfrm>
          <a:prstGeom prst="rect">
            <a:avLst/>
          </a:prstGeom>
        </p:spPr>
      </p:pic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5" name="Рисунок 24" descr="фото (2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6745" y="0"/>
            <a:ext cx="485050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ЛЮБОВЬ ЗАЙЦЕВА</a:t>
            </a:r>
            <a:endParaRPr lang="ru-RU" sz="20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5" name="Рисунок 24" descr="фото (2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38892"/>
            <a:ext cx="8072494" cy="57761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9" name="Рисунок 8" descr="фото (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000108"/>
            <a:ext cx="4243966" cy="2571744"/>
          </a:xfrm>
          <a:prstGeom prst="rect">
            <a:avLst/>
          </a:prstGeom>
        </p:spPr>
      </p:pic>
      <p:pic>
        <p:nvPicPr>
          <p:cNvPr id="10" name="Рисунок 9" descr="фото (10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3438" y="3857628"/>
            <a:ext cx="4357718" cy="2571768"/>
          </a:xfrm>
          <a:prstGeom prst="rect">
            <a:avLst/>
          </a:prstGeom>
        </p:spPr>
      </p:pic>
      <p:pic>
        <p:nvPicPr>
          <p:cNvPr id="11" name="Рисунок 10" descr="фото (1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3857628"/>
            <a:ext cx="4263866" cy="2428868"/>
          </a:xfrm>
          <a:prstGeom prst="rect">
            <a:avLst/>
          </a:prstGeom>
        </p:spPr>
      </p:pic>
      <p:pic>
        <p:nvPicPr>
          <p:cNvPr id="12" name="Рисунок 11" descr="фото (1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1000108"/>
            <a:ext cx="4351889" cy="257174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8" name="Рисунок 7" descr="фото (3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7422" y="-116284"/>
            <a:ext cx="4075453" cy="697428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07237"/>
          </a:xfrm>
          <a:prstGeom prst="rect">
            <a:avLst/>
          </a:prstGeom>
        </p:spPr>
      </p:pic>
      <p:pic>
        <p:nvPicPr>
          <p:cNvPr id="14" name="Рисунок 13" descr="фото (4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572762"/>
            <a:ext cx="8858312" cy="5712476"/>
          </a:xfrm>
          <a:prstGeom prst="rect">
            <a:avLst/>
          </a:prstGeom>
        </p:spPr>
      </p:pic>
      <p:pic>
        <p:nvPicPr>
          <p:cNvPr id="15" name="Рисунок 14" descr="clos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Котова Нина Михайловна, Почетный гражданин города </a:t>
            </a:r>
            <a:r>
              <a:rPr lang="ru-RU" sz="2000" dirty="0" err="1" smtClean="0"/>
              <a:t>Губахи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фото (4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6164" y="3000372"/>
            <a:ext cx="5607836" cy="3352040"/>
          </a:xfrm>
          <a:prstGeom prst="rect">
            <a:avLst/>
          </a:prstGeom>
        </p:spPr>
      </p:pic>
      <p:pic>
        <p:nvPicPr>
          <p:cNvPr id="12" name="Рисунок 11" descr="фото (4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5719685" cy="3286124"/>
          </a:xfrm>
          <a:prstGeom prst="rect">
            <a:avLst/>
          </a:prstGeom>
        </p:spPr>
      </p:pic>
      <p:pic>
        <p:nvPicPr>
          <p:cNvPr id="14" name="Рисунок 13" descr="clos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Артисты театра-студии «Доминанта» на площади города.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15" name="Рисунок 14" descr="фото (4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2800" y="0"/>
            <a:ext cx="4878399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Обелиск  Деменеву и Потапову.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фото (4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33483"/>
            <a:ext cx="8072494" cy="5995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Рисунок 13" descr="clos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фото (4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298"/>
            <a:ext cx="6351440" cy="38563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Рисунок 13" descr="clos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6" name="Рисунок 5" descr="фото (30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0096" y="571480"/>
            <a:ext cx="4073904" cy="55827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-32" y="6000768"/>
            <a:ext cx="9144000" cy="8572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                                                            </a:t>
            </a:r>
            <a:r>
              <a:rPr lang="ru-RU" sz="2000" dirty="0" smtClean="0"/>
              <a:t>Директор училища № 13 – </a:t>
            </a:r>
            <a:r>
              <a:rPr lang="ru-RU" sz="2000" dirty="0" err="1" smtClean="0"/>
              <a:t>Отавина</a:t>
            </a:r>
            <a:r>
              <a:rPr lang="ru-RU" sz="2000" dirty="0" smtClean="0"/>
              <a:t>  Людмил</a:t>
            </a:r>
            <a:endParaRPr lang="en-US" sz="2000" dirty="0" smtClean="0"/>
          </a:p>
          <a:p>
            <a:r>
              <a:rPr lang="ru-RU" sz="2000" dirty="0" smtClean="0"/>
              <a:t>Встреча учащихся с выпускником Иваном Александровичем</a:t>
            </a:r>
            <a:r>
              <a:rPr lang="en-US" sz="2000" dirty="0" smtClean="0"/>
              <a:t> </a:t>
            </a:r>
          </a:p>
          <a:p>
            <a:r>
              <a:rPr lang="ru-RU" sz="2000" dirty="0" smtClean="0"/>
              <a:t>Кондауровым  в день 50-летия училища.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фото (1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6615" y="2643182"/>
            <a:ext cx="5827385" cy="3647694"/>
          </a:xfrm>
          <a:prstGeom prst="rect">
            <a:avLst/>
          </a:prstGeom>
        </p:spPr>
      </p:pic>
      <p:pic>
        <p:nvPicPr>
          <p:cNvPr id="17" name="Рисунок 16" descr="фото (1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57288" y="-357214"/>
            <a:ext cx="5964295" cy="478632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покорение вершины </a:t>
            </a:r>
            <a:r>
              <a:rPr lang="ru-RU" sz="2000" b="1" dirty="0" err="1" smtClean="0"/>
              <a:t>страны-Эльбрус,посвященное</a:t>
            </a:r>
            <a:r>
              <a:rPr lang="ru-RU" sz="2000" b="1" dirty="0" smtClean="0"/>
              <a:t> 60-летию родного города.</a:t>
            </a:r>
            <a:endParaRPr lang="ru-RU" sz="2000" dirty="0"/>
          </a:p>
        </p:txBody>
      </p:sp>
      <p:pic>
        <p:nvPicPr>
          <p:cNvPr id="19" name="Рисунок 18" descr="clos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881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1986г.</a:t>
            </a:r>
            <a:endParaRPr lang="ru-RU" sz="2400" b="1" dirty="0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1956г.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Сборная команда </a:t>
            </a:r>
            <a:r>
              <a:rPr lang="ru-RU" sz="1200" b="1" dirty="0" err="1"/>
              <a:t>Губахи</a:t>
            </a:r>
            <a:r>
              <a:rPr lang="ru-RU" sz="1200" b="1" dirty="0"/>
              <a:t> заняла второе место в Чемпионате Пермского края по тяжелой атлетике среди  мужчин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13</a:t>
            </a:r>
          </a:p>
          <a:p>
            <a:pPr algn="r"/>
            <a:r>
              <a:rPr lang="ru-RU" sz="1000" dirty="0"/>
              <a:t> от </a:t>
            </a:r>
            <a:r>
              <a:rPr lang="ru-RU" sz="1000" dirty="0" smtClean="0"/>
              <a:t>02.02.2006г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2357430"/>
            <a:ext cx="6572296" cy="10715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Учащийся школы № 15 Антон Рюмин, воспитанник геологического кружка (</a:t>
            </a:r>
            <a:r>
              <a:rPr lang="ru-RU" sz="1200" b="1" dirty="0" err="1"/>
              <a:t>рук.Л.Ю.Меньших</a:t>
            </a:r>
            <a:r>
              <a:rPr lang="ru-RU" sz="1200" b="1" dirty="0"/>
              <a:t>) занял 2-ое место на Олимпиаде по геологии (г.Екатеринбург), 3-е место в областной олимпиаде по </a:t>
            </a:r>
            <a:r>
              <a:rPr lang="ru-RU" sz="1200" b="1" dirty="0" smtClean="0"/>
              <a:t>биологии</a:t>
            </a:r>
          </a:p>
          <a:p>
            <a:pPr algn="r"/>
            <a:r>
              <a:rPr lang="ru-RU" sz="1000" dirty="0"/>
              <a:t>Ф.43.Оп.1.Д.184.</a:t>
            </a:r>
          </a:p>
          <a:p>
            <a:pPr algn="r"/>
            <a:r>
              <a:rPr lang="ru-RU" sz="1000" dirty="0"/>
              <a:t>«Уральский шахтер» № 20</a:t>
            </a:r>
          </a:p>
          <a:p>
            <a:pPr algn="r"/>
            <a:r>
              <a:rPr lang="ru-RU" sz="1000" dirty="0"/>
              <a:t> от 14.02.2006г</a:t>
            </a:r>
            <a:endParaRPr lang="ru-RU" sz="10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643314"/>
            <a:ext cx="6572296" cy="12144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В областном конкурсе научно-практических работ по геологии  юные геологи под руководством Л.Ю.Меньших заняли призовые места 1-ое место –Ян Савицкий (его работа рекомендована для Всероссийского конкурса). 2-ое место Злата </a:t>
            </a:r>
            <a:r>
              <a:rPr lang="ru-RU" sz="1200" dirty="0" err="1"/>
              <a:t>Гредина</a:t>
            </a:r>
            <a:endParaRPr lang="ru-RU" sz="1200" b="1" dirty="0" smtClean="0"/>
          </a:p>
          <a:p>
            <a:pPr algn="r"/>
            <a:r>
              <a:rPr lang="ru-RU" sz="1200" dirty="0" smtClean="0"/>
              <a:t>Ф.43.Оп.1.Д.184</a:t>
            </a:r>
            <a:r>
              <a:rPr lang="ru-RU" sz="1200" dirty="0"/>
              <a:t>.</a:t>
            </a:r>
          </a:p>
          <a:p>
            <a:pPr algn="r"/>
            <a:r>
              <a:rPr lang="ru-RU" sz="1200" dirty="0"/>
              <a:t>«Уральский шахтер» № 22-23</a:t>
            </a:r>
          </a:p>
          <a:p>
            <a:pPr algn="r"/>
            <a:r>
              <a:rPr lang="ru-RU" sz="1200" dirty="0"/>
              <a:t>№ 22-23 от 18.02.2006г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75009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1951г.</a:t>
            </a:r>
            <a:endParaRPr lang="ru-RU" sz="2400" b="1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7" name="Рисунок 6" descr="фото (2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8794" y="0"/>
            <a:ext cx="5214974" cy="685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7" name="Рисунок 6" descr="фото (2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85111"/>
            <a:ext cx="9144000" cy="432153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 descr="фот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4" y="522044"/>
            <a:ext cx="8715404" cy="57644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Рисунок 13" descr="clos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Галина Ивановна Сперанская, «заслуженный учитель Российской Федерации»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 descr="фото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5441" y="-71462"/>
            <a:ext cx="5184013" cy="35004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8" name="Рисунок 17" descr="фото (1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80485"/>
            <a:ext cx="9144000" cy="39489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9" name="Рисунок 18" descr="clos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7" name="Рисунок 6" descr="фото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3392" y="1428736"/>
            <a:ext cx="3340608" cy="518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А.С.Гулин</a:t>
            </a:r>
            <a:endParaRPr lang="ru-RU" sz="2000" dirty="0"/>
          </a:p>
        </p:txBody>
      </p:sp>
      <p:pic>
        <p:nvPicPr>
          <p:cNvPr id="6" name="Рисунок 5" descr="фото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0"/>
            <a:ext cx="5786447" cy="40605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фото (2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8386"/>
            <a:ext cx="9144000" cy="61612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9" name="Рисунок 18" descr="clos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5" name="Рисунок 4" descr="фото (3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437697" cy="3350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Рисунок 5" descr="фото (36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6571" y="3150480"/>
            <a:ext cx="6017429" cy="3707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2" name="Рисунок 21" descr="фото (2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036463"/>
            <a:ext cx="9144000" cy="4785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2" name="Рисунок 21" descr="фото (2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9" y="642918"/>
            <a:ext cx="9003522" cy="55721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22" name="Рисунок 21" descr="фото (2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1" y="617302"/>
            <a:ext cx="9104359" cy="5883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38816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2006г.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1986г.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321467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1976г.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464343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1961г.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07219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1956г.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Сдан в эксплуатацию современный городской узел связи </a:t>
            </a:r>
            <a:r>
              <a:rPr lang="ru-RU" sz="1000" b="1" dirty="0" smtClean="0"/>
              <a:t>Ф.43.Оп.1.Д.184</a:t>
            </a:r>
            <a:r>
              <a:rPr lang="ru-RU" sz="1000" b="1" dirty="0"/>
              <a:t>.</a:t>
            </a:r>
          </a:p>
          <a:p>
            <a:pPr algn="r"/>
            <a:r>
              <a:rPr lang="ru-RU" sz="1000" dirty="0"/>
              <a:t>Ф.43.Ол.1.Д.163.Л.29</a:t>
            </a:r>
          </a:p>
          <a:p>
            <a:pPr algn="r"/>
            <a:r>
              <a:rPr lang="ru-RU" sz="1000" dirty="0"/>
              <a:t>«Уральский шахтер» № 15 </a:t>
            </a:r>
          </a:p>
          <a:p>
            <a:pPr algn="r"/>
            <a:r>
              <a:rPr lang="ru-RU" sz="1000" dirty="0"/>
              <a:t>от 06 февраля 2001г.  </a:t>
            </a: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7500958" y="285728"/>
            <a:ext cx="1304226" cy="432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1951г.</a:t>
            </a:r>
            <a:endParaRPr lang="ru-RU" sz="2400" b="1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0" y="6215082"/>
            <a:ext cx="171448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&lt;&lt;</a:t>
            </a:r>
            <a:r>
              <a:rPr lang="ru-RU" sz="2400" b="1" dirty="0" smtClean="0"/>
              <a:t>НАЧАЛО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 descr="фото (1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2908" y="500042"/>
            <a:ext cx="6072198" cy="25792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Рисунок 6" descr="фото (2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3248"/>
            <a:ext cx="4794030" cy="3084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2" name="Рисунок 21" descr="фото (2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7160" y="500042"/>
            <a:ext cx="4806840" cy="5883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директор швейной фабрики – Старкова  Ольга Владимировна</a:t>
            </a:r>
            <a:endParaRPr lang="ru-RU" sz="2000" dirty="0"/>
          </a:p>
        </p:txBody>
      </p:sp>
      <p:pic>
        <p:nvPicPr>
          <p:cNvPr id="19" name="Рисунок 18" descr="clos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8" name="Рисунок 7" descr="фото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1357298"/>
            <a:ext cx="6312408" cy="4105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Рисунок 8" descr="фото (2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388414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директор </a:t>
            </a:r>
            <a:r>
              <a:rPr lang="ru-RU" sz="2000" dirty="0" err="1" smtClean="0"/>
              <a:t>Губахинского</a:t>
            </a:r>
            <a:r>
              <a:rPr lang="ru-RU" sz="2000" dirty="0" smtClean="0"/>
              <a:t> коксохимического завода Галкин Анатолий Павлович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pic>
        <p:nvPicPr>
          <p:cNvPr id="16" name="Рисунок 15" descr="IMG_2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0"/>
            <a:ext cx="4460785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6315424"/>
            <a:ext cx="9144000" cy="5425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Ольга </a:t>
            </a:r>
            <a:r>
              <a:rPr lang="ru-RU" sz="2000" smtClean="0"/>
              <a:t>Погудина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hotovisi-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9" name="Рисунок 18" descr="clos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0"/>
            <a:ext cx="571472" cy="5414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928934"/>
            <a:ext cx="91440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ОСНОВАНИЕ ГОРОДА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15150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22 МАРТА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92495" y="5934670"/>
            <a:ext cx="315150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1941 года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11684</TotalTime>
  <Words>4907</Words>
  <Application>Microsoft Office PowerPoint</Application>
  <PresentationFormat>Экран (4:3)</PresentationFormat>
  <Paragraphs>1031</Paragraphs>
  <Slides>93</Slides>
  <Notes>76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 Голубенко</dc:creator>
  <cp:lastModifiedBy>Сергей Голубенко</cp:lastModifiedBy>
  <cp:revision>223</cp:revision>
  <dcterms:created xsi:type="dcterms:W3CDTF">2016-01-09T21:01:23Z</dcterms:created>
  <dcterms:modified xsi:type="dcterms:W3CDTF">2016-02-12T06:48:30Z</dcterms:modified>
</cp:coreProperties>
</file>