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72" r:id="rId1"/>
  </p:sldMasterIdLst>
  <p:notesMasterIdLst>
    <p:notesMasterId r:id="rId11"/>
  </p:notesMasterIdLst>
  <p:handoutMasterIdLst>
    <p:handoutMasterId r:id="rId12"/>
  </p:handoutMasterIdLst>
  <p:sldIdLst>
    <p:sldId id="289" r:id="rId2"/>
    <p:sldId id="290" r:id="rId3"/>
    <p:sldId id="291" r:id="rId4"/>
    <p:sldId id="278" r:id="rId5"/>
    <p:sldId id="284" r:id="rId6"/>
    <p:sldId id="286" r:id="rId7"/>
    <p:sldId id="285" r:id="rId8"/>
    <p:sldId id="287" r:id="rId9"/>
    <p:sldId id="292" r:id="rId10"/>
  </p:sldIdLst>
  <p:sldSz cx="9906000" cy="6858000" type="A4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F7F"/>
    <a:srgbClr val="E193E1"/>
    <a:srgbClr val="FFCCCC"/>
    <a:srgbClr val="FFE5E5"/>
    <a:srgbClr val="0391E9"/>
    <a:srgbClr val="DC241D"/>
    <a:srgbClr val="DF2B22"/>
    <a:srgbClr val="C00B00"/>
    <a:srgbClr val="FC1310"/>
    <a:srgbClr val="FB1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46" autoAdjust="0"/>
    <p:restoredTop sz="94400" autoAdjust="0"/>
  </p:normalViewPr>
  <p:slideViewPr>
    <p:cSldViewPr snapToGrid="0" snapToObjects="1">
      <p:cViewPr varScale="1">
        <p:scale>
          <a:sx n="74" d="100"/>
          <a:sy n="74" d="100"/>
        </p:scale>
        <p:origin x="1668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37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2813E-4FFA-4AAC-92A4-492C38843FCF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EC5BD-9301-4574-B2C2-4D3C364FD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04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74AA5-AF0D-C348-8C7D-A29798CB37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1069A-5EC0-A044-89A8-CA2A55D6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74CB-F29E-4A51-87D9-ABA1F824E361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921035B-5B8E-4895-BE9C-42438E5A42C4}" type="datetime1">
              <a:rPr lang="ru-RU" smtClean="0">
                <a:solidFill>
                  <a:prstClr val="black"/>
                </a:solidFill>
              </a:rPr>
              <a:pPr/>
              <a:t>31.01.2018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4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20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20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96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4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26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9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3013"/>
            <a:ext cx="48466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74CB-F29E-4A51-87D9-ABA1F824E36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921035B-5B8E-4895-BE9C-42438E5A42C4}" type="datetime1">
              <a:rPr lang="ru-RU" smtClean="0">
                <a:solidFill>
                  <a:prstClr val="black"/>
                </a:solidFill>
              </a:rPr>
              <a:pPr/>
              <a:t>31.01.2018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4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0D4F-CC3C-224E-9995-66EC9119BE2A}" type="datetime1">
              <a:rPr lang="ru-RU" smtClean="0"/>
              <a:t>31.01.2018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37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3105-CB6B-4141-9541-291C109DAE9C}" type="datetime1">
              <a:rPr lang="ru-RU" smtClean="0"/>
              <a:t>31.01.2018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2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73FC-2EA1-394A-B610-A884A02A131A}" type="datetime1">
              <a:rPr lang="ru-RU" smtClean="0"/>
              <a:t>31.01.2018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4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2BA-CCD0-E345-8A56-E4C06EC21298}" type="datetime1">
              <a:rPr lang="ru-RU" smtClean="0"/>
              <a:t>31.01.2018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30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3646-4D5A-6247-A4F0-A24205D4ACFB}" type="datetime1">
              <a:rPr lang="ru-RU" smtClean="0"/>
              <a:t>31.01.2018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807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1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029E-0D20-5D44-89F2-FE73C4DBECD1}" type="datetime1">
              <a:rPr lang="ru-RU" smtClean="0"/>
              <a:t>31.01.2018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9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D53-794C-8847-A033-5949674415B0}" type="datetime1">
              <a:rPr lang="ru-RU" smtClean="0"/>
              <a:t>31.01.2018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3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505B-7C59-E74F-BCD8-17D2B50DE6CD}" type="datetime1">
              <a:rPr lang="ru-RU" smtClean="0"/>
              <a:t>31.01.2018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2341-64D0-324D-892D-E933FE5573CA}" type="datetime1">
              <a:rPr lang="ru-RU" smtClean="0"/>
              <a:t>31.01.2018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2BA-CCD0-E345-8A56-E4C06EC21298}" type="datetime1">
              <a:rPr lang="ru-RU" smtClean="0"/>
              <a:t>31.01.2018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6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6C8-B19E-7A4C-BAF9-9AED88D3A878}" type="datetime1">
              <a:rPr lang="ru-RU" smtClean="0"/>
              <a:t>31.01.2018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4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DC07-3D80-5A4D-B098-04D7D23F2498}" type="datetime1">
              <a:rPr lang="ru-RU" smtClean="0"/>
              <a:t>31.01.2018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7303B-4A7D-3B4D-BD07-8A8A675056BC}" type="datetime1">
              <a:rPr lang="ru-RU" smtClean="0"/>
              <a:t>31.01.2018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9F46-E50F-8441-B540-38CA5E5D3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8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73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skorokhodova\Desktop\Презентации\Карта ПК интерактив\Карта по территориям фон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621" y="352424"/>
            <a:ext cx="4328814" cy="63254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476898"/>
            <a:ext cx="9906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ФЕЛЬДШЕРСКО-АКУШЕРСКИЕ 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ПУНКТЫ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ПЕРМСКОГО КРАЯ</a:t>
            </a:r>
            <a:endParaRPr lang="ru-RU" sz="4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7413" y="6308512"/>
            <a:ext cx="1604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F497D">
                    <a:lumMod val="50000"/>
                  </a:srgbClr>
                </a:solidFill>
              </a:rPr>
              <a:t>январь  2018 г.</a:t>
            </a:r>
            <a:endParaRPr lang="ru-RU"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4" y="127386"/>
            <a:ext cx="424342" cy="70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263154"/>
              </p:ext>
            </p:extLst>
          </p:nvPr>
        </p:nvGraphicFramePr>
        <p:xfrm>
          <a:off x="447192" y="1656623"/>
          <a:ext cx="9162649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5950"/>
                <a:gridCol w="173990"/>
                <a:gridCol w="4002709"/>
              </a:tblGrid>
              <a:tr h="55348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PT Serif" charset="0"/>
                          <a:ea typeface="PT Serif" charset="0"/>
                          <a:cs typeface="PT Serif" charset="0"/>
                        </a:rPr>
                        <a:t>На территории Пермского края расположено</a:t>
                      </a:r>
                      <a:r>
                        <a:rPr lang="en-US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PT Serif" charset="0"/>
                          <a:ea typeface="PT Serif" charset="0"/>
                          <a:cs typeface="PT Serif" charset="0"/>
                        </a:rPr>
                        <a:t> </a:t>
                      </a:r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623 фельдшерско-акушерских пункта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ФАП)</a:t>
                      </a:r>
                      <a:endParaRPr lang="ru-RU" dirty="0"/>
                    </a:p>
                  </a:txBody>
                  <a:tcPr marL="74295" marR="74295" anchor="ctr"/>
                </a:tc>
              </a:tr>
              <a:tr h="79069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 2018-2019 гг. в Пермском крае появится еще 61 фельдшерско-акушерский пункт. </a:t>
                      </a:r>
                    </a:p>
                    <a:p>
                      <a:pPr algn="l"/>
                      <a:endParaRPr lang="ru-RU" sz="18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/>
                    </a:p>
                  </a:txBody>
                  <a:tcPr marL="74295" marR="74295" anchor="ctr"/>
                </a:tc>
              </a:tr>
              <a:tr h="1265111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48 из них появятся за счет реконструкции ветхих строений.</a:t>
                      </a:r>
                    </a:p>
                    <a:p>
                      <a:pPr algn="l"/>
                      <a:endParaRPr lang="ru-RU" sz="1800" dirty="0" smtClean="0"/>
                    </a:p>
                    <a:p>
                      <a:pPr algn="l"/>
                      <a:r>
                        <a:rPr lang="ru-RU" sz="1800" dirty="0" smtClean="0"/>
                        <a:t>13 </a:t>
                      </a:r>
                      <a:r>
                        <a:rPr lang="ru-RU" sz="1800" dirty="0" err="1" smtClean="0"/>
                        <a:t>ФАПов</a:t>
                      </a:r>
                      <a:r>
                        <a:rPr lang="ru-RU" sz="1800" dirty="0" smtClean="0"/>
                        <a:t> и 2 отделения общей медицинской практики будут вновь построены. </a:t>
                      </a:r>
                      <a:endParaRPr lang="ru-RU" sz="18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74295" marR="74295" anchor="ctr"/>
                </a:tc>
              </a:tr>
              <a:tr h="316278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74295" marR="74295" anchor="ctr"/>
                </a:tc>
              </a:tr>
              <a:tr h="362112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74295" marR="74295" anchor="ctr"/>
                </a:tc>
              </a:tr>
              <a:tr h="316278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74295" marR="74295" anchor="ctr"/>
                </a:tc>
              </a:tr>
              <a:tr h="553486">
                <a:tc>
                  <a:txBody>
                    <a:bodyPr/>
                    <a:lstStyle/>
                    <a:p>
                      <a:pPr algn="l"/>
                      <a:endParaRPr lang="ru-RU" sz="1200" dirty="0" smtClean="0"/>
                    </a:p>
                    <a:p>
                      <a:pPr algn="l"/>
                      <a:endParaRPr lang="ru-RU" sz="1200" dirty="0" smtClean="0"/>
                    </a:p>
                    <a:p>
                      <a:pPr algn="l"/>
                      <a:endParaRPr lang="ru-RU" sz="12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/>
                    </a:p>
                  </a:txBody>
                  <a:tcPr marL="74295" marR="74295" anchor="ctr"/>
                </a:tc>
              </a:tr>
              <a:tr h="316278">
                <a:tc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endParaRPr lang="ru-RU" i="1" dirty="0"/>
                    </a:p>
                  </a:txBody>
                  <a:tcPr marL="74295" marR="74295" anchor="ctr"/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4" y="127386"/>
            <a:ext cx="424342" cy="709376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0" y="77636"/>
            <a:ext cx="9906000" cy="1328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Потребность в строительстве </a:t>
            </a:r>
          </a:p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новых фельдшерско-акушерских пунктов </a:t>
            </a:r>
          </a:p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на территории Пермского края</a:t>
            </a:r>
            <a:endParaRPr lang="ru-RU" sz="2800" b="1" dirty="0">
              <a:solidFill>
                <a:srgbClr val="DC24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4" y="127386"/>
            <a:ext cx="424342" cy="709376"/>
          </a:xfrm>
          <a:prstGeom prst="rect">
            <a:avLst/>
          </a:prstGeom>
        </p:spPr>
      </p:pic>
      <p:pic>
        <p:nvPicPr>
          <p:cNvPr id="6" name="Picture 9" descr="D:\Мои документы\Карты\Admin-map-Perm-reg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56" y="1557433"/>
            <a:ext cx="3261236" cy="4961876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00732" y="1776412"/>
            <a:ext cx="590808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PT Serif" charset="0"/>
                <a:ea typeface="PT Serif" charset="0"/>
                <a:cs typeface="PT Serif" charset="0"/>
              </a:rPr>
              <a:t>Строительство в 2017 году 18 новых </a:t>
            </a:r>
            <a:r>
              <a:rPr lang="ru-RU" sz="1600" b="1" dirty="0" err="1" smtClean="0">
                <a:latin typeface="PT Serif" charset="0"/>
                <a:ea typeface="PT Serif" charset="0"/>
                <a:cs typeface="PT Serif" charset="0"/>
              </a:rPr>
              <a:t>ФАПов</a:t>
            </a:r>
            <a:r>
              <a:rPr lang="ru-RU" sz="1600" b="1" dirty="0" smtClean="0">
                <a:latin typeface="PT Serif" charset="0"/>
                <a:ea typeface="PT Serif" charset="0"/>
                <a:cs typeface="PT Serif" charset="0"/>
              </a:rPr>
              <a:t> </a:t>
            </a:r>
            <a:endParaRPr lang="en-US" sz="1600" b="1" dirty="0" smtClean="0">
              <a:latin typeface="PT Serif" charset="0"/>
              <a:ea typeface="PT Serif" charset="0"/>
              <a:cs typeface="PT Serif" charset="0"/>
            </a:endParaRPr>
          </a:p>
          <a:p>
            <a:pPr algn="ctr"/>
            <a:r>
              <a:rPr lang="ru-RU" sz="1600" b="1" dirty="0" smtClean="0">
                <a:latin typeface="PT Serif" charset="0"/>
                <a:ea typeface="PT Serif" charset="0"/>
                <a:cs typeface="PT Serif" charset="0"/>
              </a:rPr>
              <a:t>на территории Пермского края</a:t>
            </a:r>
            <a:r>
              <a:rPr lang="en-US" sz="1600" b="1" dirty="0" smtClean="0">
                <a:latin typeface="PT Serif" charset="0"/>
                <a:ea typeface="PT Serif" charset="0"/>
                <a:cs typeface="PT Serif" charset="0"/>
              </a:rPr>
              <a:t>:</a:t>
            </a:r>
            <a:endParaRPr lang="ru-RU" sz="1600" b="1" dirty="0">
              <a:latin typeface="PT Serif" charset="0"/>
              <a:ea typeface="PT Serif" charset="0"/>
              <a:cs typeface="PT Serif" charset="0"/>
            </a:endParaRPr>
          </a:p>
          <a:p>
            <a:endParaRPr lang="ru-RU" sz="1600" b="1" dirty="0">
              <a:solidFill>
                <a:srgbClr val="FF0000"/>
              </a:solidFill>
              <a:latin typeface="PT Serif" charset="0"/>
              <a:ea typeface="PT Serif" charset="0"/>
              <a:cs typeface="PT Serif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Гайнский район: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п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. </a:t>
            </a: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Оныл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, д. </a:t>
            </a: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Иванчино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, п. Сосновая;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Юрлинский район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: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д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. </a:t>
            </a:r>
            <a:r>
              <a:rPr lang="ru-RU" sz="1400" dirty="0" err="1">
                <a:latin typeface="PT Serif" charset="0"/>
                <a:ea typeface="PT Serif" charset="0"/>
                <a:cs typeface="PT Serif" charset="0"/>
              </a:rPr>
              <a:t>Вятчино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, с. Юм</a:t>
            </a:r>
            <a:r>
              <a:rPr lang="en-US" sz="1400" dirty="0">
                <a:latin typeface="PT Serif" charset="0"/>
                <a:ea typeface="PT Serif" charset="0"/>
                <a:cs typeface="PT Serif" charset="0"/>
              </a:rPr>
              <a:t>;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Кизеловский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район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: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п.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Шахта, п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.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Центральный-Коспашский,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     п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. Южный-Коспашский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, п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.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Северный-Коспашский</a:t>
            </a:r>
            <a:r>
              <a:rPr lang="en-US" sz="1400" dirty="0">
                <a:latin typeface="PT Serif" charset="0"/>
                <a:ea typeface="PT Serif" charset="0"/>
                <a:cs typeface="PT Serif" charset="0"/>
              </a:rPr>
              <a:t>;</a:t>
            </a:r>
            <a:endParaRPr lang="ru-RU" sz="1400" dirty="0">
              <a:latin typeface="PT Serif" charset="0"/>
              <a:ea typeface="PT Serif" charset="0"/>
              <a:cs typeface="PT Serif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Губахинский район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: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п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.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Широковский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;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</a:t>
            </a:r>
            <a:endParaRPr lang="en-US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Гремячинский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район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: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п. Усьва, п. Шумихинский, п. Юбилейный</a:t>
            </a:r>
            <a:r>
              <a:rPr lang="en-US" sz="1400" dirty="0">
                <a:latin typeface="PT Serif" charset="0"/>
                <a:ea typeface="PT Serif" charset="0"/>
                <a:cs typeface="PT Serif" charset="0"/>
              </a:rPr>
              <a:t>;</a:t>
            </a:r>
            <a:endParaRPr lang="ru-RU" sz="1400" dirty="0">
              <a:latin typeface="PT Serif" charset="0"/>
              <a:ea typeface="PT Serif" charset="0"/>
              <a:cs typeface="PT Serif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Чусовско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й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район</a:t>
            </a:r>
            <a:r>
              <a:rPr lang="en-US" sz="1400" dirty="0">
                <a:latin typeface="PT Serif" charset="0"/>
                <a:ea typeface="PT Serif" charset="0"/>
                <a:cs typeface="PT Serif" charset="0"/>
              </a:rPr>
              <a:t>: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п. </a:t>
            </a: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Всесвятское</a:t>
            </a:r>
            <a:r>
              <a:rPr lang="en-US" sz="1400" dirty="0">
                <a:latin typeface="PT Serif" charset="0"/>
                <a:ea typeface="PT Serif" charset="0"/>
                <a:cs typeface="PT Serif" charset="0"/>
              </a:rPr>
              <a:t>;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</a:t>
            </a:r>
            <a:endParaRPr lang="en-US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Берёзовский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район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: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д. Проносное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;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Кишертский район</a:t>
            </a:r>
            <a:r>
              <a:rPr lang="en-US" sz="1400" dirty="0">
                <a:latin typeface="PT Serif" charset="0"/>
                <a:ea typeface="PT Serif" charset="0"/>
                <a:cs typeface="PT Serif" charset="0"/>
              </a:rPr>
              <a:t>: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д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. Верхняя Солянка;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Уинский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район</a:t>
            </a:r>
            <a:r>
              <a:rPr lang="en-US" sz="1400" dirty="0">
                <a:latin typeface="PT Serif" charset="0"/>
                <a:ea typeface="PT Serif" charset="0"/>
                <a:cs typeface="PT Serif" charset="0"/>
              </a:rPr>
              <a:t>: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д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. </a:t>
            </a: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Кочешовка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;</a:t>
            </a:r>
            <a:endParaRPr lang="ru-RU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Бардымский района</a:t>
            </a:r>
            <a:r>
              <a:rPr lang="en-US" sz="1400" dirty="0" smtClean="0">
                <a:latin typeface="PT Serif" charset="0"/>
                <a:ea typeface="PT Serif" charset="0"/>
                <a:cs typeface="PT Serif" charset="0"/>
              </a:rPr>
              <a:t>: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с</a:t>
            </a:r>
            <a:r>
              <a:rPr lang="en-US" sz="1400" dirty="0">
                <a:latin typeface="PT Serif" charset="0"/>
                <a:ea typeface="PT Serif" charset="0"/>
                <a:cs typeface="PT Serif" charset="0"/>
              </a:rPr>
              <a:t>. </a:t>
            </a:r>
            <a:r>
              <a:rPr lang="ru-RU" sz="1400" dirty="0" err="1" smtClean="0">
                <a:latin typeface="PT Serif" charset="0"/>
                <a:ea typeface="PT Serif" charset="0"/>
                <a:cs typeface="PT Serif" charset="0"/>
              </a:rPr>
              <a:t>Федорки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.</a:t>
            </a:r>
            <a:endParaRPr lang="en-US" sz="1400" dirty="0" smtClean="0">
              <a:latin typeface="PT Serif" charset="0"/>
              <a:ea typeface="PT Serif" charset="0"/>
              <a:cs typeface="PT Serif" charset="0"/>
            </a:endParaRPr>
          </a:p>
        </p:txBody>
      </p:sp>
      <p:pic>
        <p:nvPicPr>
          <p:cNvPr id="1029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277" y="5719804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32" y="2456100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076" y="5252299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973" y="3557643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841" y="4107421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229" y="5719804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465" y="5036443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972" y="4375791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32" y="2845615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12" y="2412403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77" y="3448170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23" y="3775927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D:\Desktop\depositphotos_57670659-stock-illustration-medical-hospital-sign-icon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076" y="3969320"/>
            <a:ext cx="140796" cy="1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Заголовок 1"/>
          <p:cNvSpPr txBox="1">
            <a:spLocks/>
          </p:cNvSpPr>
          <p:nvPr/>
        </p:nvSpPr>
        <p:spPr>
          <a:xfrm>
            <a:off x="372954" y="77636"/>
            <a:ext cx="9533046" cy="1328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Улучшение оказания медицинской помощи  </a:t>
            </a:r>
          </a:p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в населенных пунктах, </a:t>
            </a:r>
            <a:r>
              <a:rPr lang="ru-RU" sz="2800" b="1" dirty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находящихся вне </a:t>
            </a:r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зоны медицинского </a:t>
            </a:r>
            <a:r>
              <a:rPr lang="ru-RU" sz="2800" b="1" dirty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обслуживания</a:t>
            </a:r>
          </a:p>
        </p:txBody>
      </p:sp>
    </p:spTree>
    <p:extLst>
      <p:ext uri="{BB962C8B-B14F-4D97-AF65-F5344CB8AC3E}">
        <p14:creationId xmlns:p14="http://schemas.microsoft.com/office/powerpoint/2010/main" val="24703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0005"/>
              </p:ext>
            </p:extLst>
          </p:nvPr>
        </p:nvGraphicFramePr>
        <p:xfrm>
          <a:off x="381000" y="933455"/>
          <a:ext cx="2247900" cy="17192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1292"/>
                <a:gridCol w="806608"/>
              </a:tblGrid>
              <a:tr h="69532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Общее количество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ФАП</a:t>
                      </a:r>
                      <a:endParaRPr lang="ru-RU" sz="1400" dirty="0"/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Стационарные </a:t>
                      </a:r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136</a:t>
                      </a:r>
                      <a:endParaRPr lang="ru-RU" sz="1600" dirty="0"/>
                    </a:p>
                  </a:txBody>
                  <a:tcPr marL="74295" marR="74295" anchor="ctr"/>
                </a:tc>
              </a:tr>
              <a:tr h="376256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Мобильные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60487"/>
              </p:ext>
            </p:extLst>
          </p:nvPr>
        </p:nvGraphicFramePr>
        <p:xfrm>
          <a:off x="2952752" y="914403"/>
          <a:ext cx="1847849" cy="43744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7849"/>
              </a:tblGrid>
              <a:tr h="724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в</a:t>
                      </a:r>
                      <a:r>
                        <a:rPr lang="ru-RU" sz="1400" b="1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замен ветхих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36499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u="none" strike="noStrike" kern="1200" dirty="0" smtClean="0">
                          <a:effectLst/>
                        </a:rPr>
                        <a:t>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585898"/>
              </p:ext>
            </p:extLst>
          </p:nvPr>
        </p:nvGraphicFramePr>
        <p:xfrm>
          <a:off x="4800601" y="914403"/>
          <a:ext cx="4762501" cy="43744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4952"/>
                <a:gridCol w="1608619"/>
                <a:gridCol w="1648930"/>
              </a:tblGrid>
              <a:tr h="496104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Район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прикрепленного населения, чел.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458171">
                <a:tc>
                  <a:txBody>
                    <a:bodyPr/>
                    <a:lstStyle/>
                    <a:p>
                      <a:r>
                        <a:rPr lang="ru-RU" sz="1600" u="none" strike="noStrike" kern="1200" dirty="0" err="1" smtClean="0">
                          <a:effectLst/>
                        </a:rPr>
                        <a:t>Юсьвинский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kern="1200" dirty="0" smtClean="0">
                          <a:effectLst/>
                        </a:rPr>
                        <a:t>с. Антипино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507701">
                <a:tc>
                  <a:txBody>
                    <a:bodyPr/>
                    <a:lstStyle/>
                    <a:p>
                      <a:r>
                        <a:rPr lang="ru-RU" sz="1600" u="none" strike="noStrike" kern="1200" dirty="0" err="1" smtClean="0">
                          <a:effectLst/>
                        </a:rPr>
                        <a:t>Юрлинский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kern="1200" dirty="0" smtClean="0">
                          <a:effectLst/>
                        </a:rPr>
                        <a:t>п. </a:t>
                      </a:r>
                      <a:r>
                        <a:rPr lang="ru-RU" sz="1600" u="none" strike="noStrike" kern="1200" dirty="0" err="1" smtClean="0">
                          <a:effectLst/>
                        </a:rPr>
                        <a:t>Чугайнов</a:t>
                      </a:r>
                      <a:r>
                        <a:rPr lang="ru-RU" sz="1600" u="none" strike="noStrike" kern="1200" dirty="0" smtClean="0">
                          <a:effectLst/>
                        </a:rPr>
                        <a:t> Хутор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74295" marR="74295" anchor="ctr"/>
                </a:tc>
              </a:tr>
              <a:tr h="307638">
                <a:tc rowSpan="4">
                  <a:txBody>
                    <a:bodyPr/>
                    <a:lstStyle/>
                    <a:p>
                      <a:r>
                        <a:rPr lang="ru-RU" sz="1600" u="none" strike="noStrike" kern="1200" dirty="0" err="1" smtClean="0">
                          <a:effectLst/>
                        </a:rPr>
                        <a:t>Кочевский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kern="1200" dirty="0" smtClean="0">
                          <a:effectLst/>
                        </a:rPr>
                        <a:t>п. </a:t>
                      </a:r>
                      <a:r>
                        <a:rPr lang="ru-RU" sz="1600" u="none" strike="noStrike" kern="1200" dirty="0" err="1" smtClean="0">
                          <a:effectLst/>
                        </a:rPr>
                        <a:t>Серва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74295" marR="74295" anchor="ctr"/>
                </a:tc>
              </a:tr>
              <a:tr h="454076">
                <a:tc vMerge="1">
                  <a:txBody>
                    <a:bodyPr/>
                    <a:lstStyle/>
                    <a:p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ru-RU" sz="1600" u="none" strike="noStrike" kern="1200" dirty="0" smtClean="0">
                          <a:effectLst/>
                        </a:rPr>
                        <a:t> п. </a:t>
                      </a:r>
                      <a:r>
                        <a:rPr lang="ru-RU" sz="1600" u="none" strike="noStrike" kern="1200" dirty="0" err="1" smtClean="0">
                          <a:effectLst/>
                        </a:rPr>
                        <a:t>Усть-Силайка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9" marR="7739" marT="9525" marB="0" anchor="ctr"/>
                </a:tc>
              </a:tr>
              <a:tr h="454076">
                <a:tc vMerge="1">
                  <a:txBody>
                    <a:bodyPr/>
                    <a:lstStyle/>
                    <a:p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ru-RU" sz="1600" u="none" strike="noStrike" kern="1200" dirty="0" smtClean="0">
                          <a:effectLst/>
                        </a:rPr>
                        <a:t> с. Юксеево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9" marR="7739" marT="9525" marB="0" anchor="ctr"/>
                </a:tc>
              </a:tr>
              <a:tr h="454076">
                <a:tc vMerge="1">
                  <a:txBody>
                    <a:bodyPr/>
                    <a:lstStyle/>
                    <a:p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ru-RU" sz="1600" u="none" strike="noStrike" kern="1200" dirty="0" smtClean="0">
                          <a:effectLst/>
                        </a:rPr>
                        <a:t> д. </a:t>
                      </a:r>
                      <a:r>
                        <a:rPr lang="ru-RU" sz="1600" u="none" strike="noStrike" kern="1200" dirty="0" err="1" smtClean="0">
                          <a:effectLst/>
                        </a:rPr>
                        <a:t>Хазово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9" marR="7739" marT="9525" marB="0" anchor="ctr"/>
                </a:tc>
              </a:tr>
              <a:tr h="454076">
                <a:tc>
                  <a:txBody>
                    <a:bodyPr/>
                    <a:lstStyle/>
                    <a:p>
                      <a:r>
                        <a:rPr lang="ru-RU" sz="1600" u="none" strike="noStrike" kern="1200" dirty="0" err="1" smtClean="0">
                          <a:effectLst/>
                        </a:rPr>
                        <a:t>Гайнский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kern="1200" dirty="0" smtClean="0">
                          <a:effectLst/>
                        </a:rPr>
                        <a:t>п. </a:t>
                      </a:r>
                      <a:r>
                        <a:rPr lang="ru-RU" sz="1600" u="none" strike="noStrike" kern="1200" dirty="0" err="1" smtClean="0">
                          <a:effectLst/>
                        </a:rPr>
                        <a:t>Харино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728</a:t>
                      </a:r>
                    </a:p>
                  </a:txBody>
                  <a:tcPr marL="74295" marR="74295" anchor="ctr"/>
                </a:tc>
              </a:tr>
              <a:tr h="454076">
                <a:tc>
                  <a:txBody>
                    <a:bodyPr/>
                    <a:lstStyle/>
                    <a:p>
                      <a:r>
                        <a:rPr lang="ru-RU" sz="1600" u="none" strike="noStrike" kern="1200" spc="-10" baseline="0" dirty="0" smtClean="0">
                          <a:effectLst/>
                        </a:rPr>
                        <a:t>Кудымкарский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kern="1200" dirty="0" smtClean="0">
                          <a:effectLst/>
                        </a:rPr>
                        <a:t>д. Москвина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kern="1200" dirty="0" smtClean="0">
                          <a:effectLst/>
                        </a:rPr>
                        <a:t>394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0" y="77638"/>
            <a:ext cx="9906000" cy="534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Коми-Пермяцкий округ</a:t>
            </a:r>
            <a:endParaRPr lang="ru-RU" sz="2800" b="1" dirty="0">
              <a:solidFill>
                <a:srgbClr val="DC24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4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68652"/>
              </p:ext>
            </p:extLst>
          </p:nvPr>
        </p:nvGraphicFramePr>
        <p:xfrm>
          <a:off x="262230" y="1326139"/>
          <a:ext cx="2159691" cy="18304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4734"/>
                <a:gridCol w="774957"/>
              </a:tblGrid>
              <a:tr h="92233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Общее количество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ФАП</a:t>
                      </a:r>
                      <a:endParaRPr lang="ru-RU" sz="1400" dirty="0"/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</a:tr>
              <a:tr h="454076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Стационарные </a:t>
                      </a:r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52</a:t>
                      </a:r>
                      <a:endParaRPr lang="ru-RU" sz="1600" dirty="0"/>
                    </a:p>
                  </a:txBody>
                  <a:tcPr marL="74295" marR="74295" anchor="ctr"/>
                </a:tc>
              </a:tr>
              <a:tr h="454076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Мобильные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3240"/>
              </p:ext>
            </p:extLst>
          </p:nvPr>
        </p:nvGraphicFramePr>
        <p:xfrm>
          <a:off x="2738728" y="1309183"/>
          <a:ext cx="1768035" cy="25356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68035"/>
              </a:tblGrid>
              <a:tr h="940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в</a:t>
                      </a:r>
                      <a:r>
                        <a:rPr lang="ru-RU" sz="1400" b="1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замен ветхих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1595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272717"/>
              </p:ext>
            </p:extLst>
          </p:nvPr>
        </p:nvGraphicFramePr>
        <p:xfrm>
          <a:off x="4500855" y="1299087"/>
          <a:ext cx="5105401" cy="25480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0199"/>
                <a:gridCol w="1592601"/>
                <a:gridCol w="1592601"/>
              </a:tblGrid>
              <a:tr h="496104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Район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прикрепленного населения, чел.</a:t>
                      </a:r>
                      <a:endParaRPr lang="ru-RU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454076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Красновишерский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Усть-Язьвинский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674</a:t>
                      </a:r>
                    </a:p>
                  </a:txBody>
                  <a:tcPr marL="74295" marR="74295" anchor="ctr"/>
                </a:tc>
              </a:tr>
              <a:tr h="353526">
                <a:tc rowSpan="2"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Соликамский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Усовский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4295" marR="74295" anchor="ctr"/>
                </a:tc>
              </a:tr>
              <a:tr h="277586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Касиб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74295" marR="74295" anchor="ctr"/>
                </a:tc>
              </a:tr>
              <a:tr h="292826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Усольский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Шемейный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867610"/>
              </p:ext>
            </p:extLst>
          </p:nvPr>
        </p:nvGraphicFramePr>
        <p:xfrm>
          <a:off x="2738730" y="3854393"/>
          <a:ext cx="1762125" cy="12430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62125"/>
              </a:tblGrid>
              <a:tr h="724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 smtClean="0">
                          <a:effectLst/>
                        </a:rPr>
                        <a:t>Новое строительство</a:t>
                      </a:r>
                      <a:endParaRPr lang="ru-RU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5186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604289"/>
              </p:ext>
            </p:extLst>
          </p:nvPr>
        </p:nvGraphicFramePr>
        <p:xfrm>
          <a:off x="4500854" y="3847173"/>
          <a:ext cx="5105400" cy="12458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4050"/>
                <a:gridCol w="1590675"/>
                <a:gridCol w="1590675"/>
              </a:tblGrid>
              <a:tr h="581892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Район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прикрепленного населения, чел.</a:t>
                      </a:r>
                      <a:endParaRPr lang="ru-RU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514281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Соликамский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Осокино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0" y="77638"/>
            <a:ext cx="9906000" cy="534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Север</a:t>
            </a:r>
            <a:endParaRPr lang="ru-RU" sz="2800" b="1" dirty="0">
              <a:solidFill>
                <a:srgbClr val="DC24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776952"/>
              </p:ext>
            </p:extLst>
          </p:nvPr>
        </p:nvGraphicFramePr>
        <p:xfrm>
          <a:off x="5779701" y="3996560"/>
          <a:ext cx="2544792" cy="1189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31650"/>
                <a:gridCol w="913142"/>
              </a:tblGrid>
              <a:tr h="5794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Общее количество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ФАП</a:t>
                      </a:r>
                      <a:endParaRPr lang="ru-RU" sz="1400" dirty="0"/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</a:tr>
              <a:tr h="215660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Стационарные </a:t>
                      </a:r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225</a:t>
                      </a:r>
                      <a:endParaRPr lang="ru-RU" sz="1400" dirty="0"/>
                    </a:p>
                  </a:txBody>
                  <a:tcPr marL="74295" marR="74295" anchor="ctr"/>
                </a:tc>
              </a:tr>
              <a:tr h="231619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Мобильные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516495"/>
              </p:ext>
            </p:extLst>
          </p:nvPr>
        </p:nvGraphicFramePr>
        <p:xfrm>
          <a:off x="155278" y="706410"/>
          <a:ext cx="1160382" cy="57767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60382"/>
              </a:tblGrid>
              <a:tr h="5952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в</a:t>
                      </a:r>
                      <a:r>
                        <a:rPr lang="ru-RU" sz="1100" b="1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замен ветхих</a:t>
                      </a:r>
                      <a:endParaRPr lang="ru-RU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51814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u="none" strike="noStrike" kern="1200" dirty="0" smtClean="0">
                          <a:effectLst/>
                        </a:rPr>
                        <a:t>21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47265"/>
              </p:ext>
            </p:extLst>
          </p:nvPr>
        </p:nvGraphicFramePr>
        <p:xfrm>
          <a:off x="1315659" y="712184"/>
          <a:ext cx="3351234" cy="57626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7837"/>
                <a:gridCol w="1057071"/>
                <a:gridCol w="1216326"/>
              </a:tblGrid>
              <a:tr h="393803">
                <a:tc>
                  <a:txBody>
                    <a:bodyPr/>
                    <a:lstStyle/>
                    <a:p>
                      <a:pPr algn="ctr"/>
                      <a:r>
                        <a:rPr lang="ru-RU" sz="1100" u="none" strike="noStrike" kern="1200" dirty="0" smtClean="0">
                          <a:effectLst/>
                        </a:rPr>
                        <a:t>Район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1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прикрепленного населения, чел.</a:t>
                      </a:r>
                      <a:endParaRPr kumimoji="0" lang="ru-RU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smtClean="0">
                          <a:effectLst/>
                        </a:rPr>
                        <a:t>Пермский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</a:t>
                      </a:r>
                      <a:r>
                        <a:rPr lang="ru-RU" sz="900" u="none" strike="noStrike" kern="1200" baseline="0" dirty="0" smtClean="0">
                          <a:effectLst/>
                        </a:rPr>
                        <a:t> Нижний Пальник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865</a:t>
                      </a:r>
                    </a:p>
                  </a:txBody>
                  <a:tcPr marL="74295" marR="74295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Баш-Култаево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Новоильинское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marL="74295" marR="74295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err="1" smtClean="0">
                          <a:effectLst/>
                        </a:rPr>
                        <a:t>Бардымский</a:t>
                      </a:r>
                      <a:r>
                        <a:rPr lang="ru-RU" sz="1050" u="none" strike="noStrike" kern="1200" dirty="0" smtClean="0">
                          <a:effectLst/>
                        </a:rPr>
                        <a:t>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Краснояр</a:t>
                      </a:r>
                      <a:r>
                        <a:rPr lang="ru-RU" sz="900" u="none" strike="noStrike" kern="1200" dirty="0" smtClean="0">
                          <a:effectLst/>
                        </a:rPr>
                        <a:t> 2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766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Танып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513</a:t>
                      </a:r>
                    </a:p>
                  </a:txBody>
                  <a:tcPr marL="74295" marR="74295" anchor="ctr"/>
                </a:tc>
              </a:tr>
              <a:tr h="203303">
                <a:tc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smtClean="0">
                          <a:effectLst/>
                        </a:rPr>
                        <a:t>Горнозаводский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п. Промысла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</a:t>
                      </a:r>
                    </a:p>
                  </a:txBody>
                  <a:tcPr marL="74295" marR="74295" anchor="ctr"/>
                </a:tc>
              </a:tr>
              <a:tr h="221220">
                <a:tc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smtClean="0">
                          <a:effectLst/>
                        </a:rPr>
                        <a:t>Ильинский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</a:t>
                      </a:r>
                      <a:r>
                        <a:rPr lang="ru-RU" sz="900" u="none" strike="noStrike" kern="1200" baseline="0" dirty="0" smtClean="0">
                          <a:effectLst/>
                        </a:rPr>
                        <a:t> Кривец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L="74295" marR="74295" anchor="ctr"/>
                </a:tc>
              </a:tr>
              <a:tr h="201109">
                <a:tc rowSpan="4"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err="1" smtClean="0">
                          <a:effectLst/>
                        </a:rPr>
                        <a:t>Куединский</a:t>
                      </a:r>
                      <a:r>
                        <a:rPr lang="ru-RU" sz="1050" u="none" strike="noStrike" kern="1200" dirty="0" smtClean="0">
                          <a:effectLst/>
                        </a:rPr>
                        <a:t>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Бикбарда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Большие Кусты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735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Рабак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302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Федоровск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</a:t>
                      </a:r>
                    </a:p>
                  </a:txBody>
                  <a:tcPr marL="74295" marR="74295" anchor="ctr"/>
                </a:tc>
              </a:tr>
              <a:tr h="230490">
                <a:tc rowSpan="5"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err="1" smtClean="0">
                          <a:effectLst/>
                        </a:rPr>
                        <a:t>Лысьвенский</a:t>
                      </a:r>
                      <a:r>
                        <a:rPr lang="ru-RU" sz="1050" u="none" strike="noStrike" kern="1200" dirty="0" smtClean="0">
                          <a:effectLst/>
                        </a:rPr>
                        <a:t> </a:t>
                      </a:r>
                      <a:br>
                        <a:rPr lang="ru-RU" sz="1050" u="none" strike="noStrike" kern="1200" dirty="0" smtClean="0">
                          <a:effectLst/>
                        </a:rPr>
                      </a:br>
                      <a:r>
                        <a:rPr lang="ru-RU" sz="1050" u="none" strike="noStrike" kern="1200" dirty="0" smtClean="0">
                          <a:effectLst/>
                        </a:rPr>
                        <a:t>городской округ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п.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Ломовка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п.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Кумыш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п. Сова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п.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Шаква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д. Заимка 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763</a:t>
                      </a:r>
                    </a:p>
                  </a:txBody>
                  <a:tcPr marL="74295" marR="74295" anchor="ctr"/>
                </a:tc>
              </a:tr>
              <a:tr h="201109">
                <a:tc rowSpan="3"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err="1" smtClean="0">
                          <a:effectLst/>
                        </a:rPr>
                        <a:t>Осинский</a:t>
                      </a:r>
                      <a:r>
                        <a:rPr lang="ru-RU" sz="1050" u="none" strike="noStrike" kern="1200" dirty="0" smtClean="0">
                          <a:effectLst/>
                        </a:rPr>
                        <a:t>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д. Драчева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74295" marR="74295" anchor="ctr"/>
                </a:tc>
              </a:tr>
              <a:tr h="201109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п. Лесной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</a:p>
                  </a:txBody>
                  <a:tcPr marL="74295" marR="74295" anchor="ctr"/>
                </a:tc>
              </a:tr>
              <a:tr h="321774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Верхняя Давыдовка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424</a:t>
                      </a:r>
                    </a:p>
                  </a:txBody>
                  <a:tcPr marL="74295" marR="74295" anchor="ctr"/>
                </a:tc>
              </a:tr>
              <a:tr h="221220">
                <a:tc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smtClean="0">
                          <a:effectLst/>
                        </a:rPr>
                        <a:t>Чайковский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с. Уральское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973</a:t>
                      </a:r>
                    </a:p>
                  </a:txBody>
                  <a:tcPr marL="74295" marR="74295" anchor="ctr"/>
                </a:tc>
              </a:tr>
              <a:tr h="221220">
                <a:tc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smtClean="0">
                          <a:effectLst/>
                        </a:rPr>
                        <a:t>Чусовской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п.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Комарихинский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1207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35884"/>
              </p:ext>
            </p:extLst>
          </p:nvPr>
        </p:nvGraphicFramePr>
        <p:xfrm>
          <a:off x="4735905" y="712184"/>
          <a:ext cx="4942935" cy="192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9674"/>
                <a:gridCol w="1138687"/>
                <a:gridCol w="1354347"/>
                <a:gridCol w="1380227"/>
              </a:tblGrid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Новое строительство</a:t>
                      </a:r>
                      <a:endParaRPr kumimoji="0" lang="ru-RU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u="none" strike="noStrike" kern="1200" dirty="0" smtClean="0">
                          <a:effectLst/>
                        </a:rPr>
                        <a:t>Район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1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прикрепленного населения, чел.</a:t>
                      </a:r>
                    </a:p>
                  </a:txBody>
                  <a:tcPr marL="74295" marR="74295" anchor="ctr"/>
                </a:tc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4295" marR="74295" anchor="ctr"/>
                </a:tc>
                <a:tc rowSpan="2">
                  <a:txBody>
                    <a:bodyPr/>
                    <a:lstStyle/>
                    <a:p>
                      <a:r>
                        <a:rPr lang="ru-RU" sz="1050" u="none" strike="noStrike" kern="1200" dirty="0" err="1" smtClean="0">
                          <a:effectLst/>
                        </a:rPr>
                        <a:t>Бардымский</a:t>
                      </a:r>
                      <a:r>
                        <a:rPr lang="ru-RU" sz="1050" u="none" strike="noStrike" kern="1200" dirty="0" smtClean="0">
                          <a:effectLst/>
                        </a:rPr>
                        <a:t>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u="none" strike="noStrike" kern="1200" dirty="0" smtClean="0">
                          <a:effectLst/>
                        </a:rPr>
                        <a:t>д.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Искирь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4295" marR="74295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u="none" strike="noStrike" kern="1200" dirty="0" smtClean="0">
                          <a:effectLst/>
                        </a:rPr>
                        <a:t>д.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Бардабашка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74295" marR="74295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err="1" smtClean="0">
                          <a:effectLst/>
                        </a:rPr>
                        <a:t>Чернушинский</a:t>
                      </a:r>
                      <a:r>
                        <a:rPr lang="ru-RU" sz="1050" u="none" strike="noStrike" kern="1200" dirty="0" smtClean="0">
                          <a:effectLst/>
                        </a:rPr>
                        <a:t> 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д. </a:t>
                      </a:r>
                      <a:r>
                        <a:rPr lang="ru-RU" sz="900" u="none" strike="noStrike" kern="1200" dirty="0" err="1" smtClean="0">
                          <a:effectLst/>
                        </a:rPr>
                        <a:t>Аминькай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74295" marR="74295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/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050" u="none" strike="noStrike" kern="1200" dirty="0" smtClean="0">
                          <a:effectLst/>
                        </a:rPr>
                        <a:t>Карагайский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900" u="none" strike="noStrike" kern="1200" dirty="0" smtClean="0">
                          <a:effectLst/>
                        </a:rPr>
                        <a:t>д. Запольская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</a:p>
                  </a:txBody>
                  <a:tcPr marL="74295" marR="74295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/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0" y="77638"/>
            <a:ext cx="9906000" cy="534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Центр</a:t>
            </a:r>
            <a:endParaRPr lang="ru-RU" sz="2800" b="1" dirty="0">
              <a:solidFill>
                <a:srgbClr val="DC24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962725"/>
              </p:ext>
            </p:extLst>
          </p:nvPr>
        </p:nvGraphicFramePr>
        <p:xfrm>
          <a:off x="599449" y="986799"/>
          <a:ext cx="2778750" cy="1669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658"/>
                <a:gridCol w="997092"/>
              </a:tblGrid>
              <a:tr h="74040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Общее количество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ФАП</a:t>
                      </a:r>
                      <a:endParaRPr lang="ru-RU" sz="1400" dirty="0"/>
                    </a:p>
                  </a:txBody>
                  <a:tcPr marL="74295" marR="74295" anchor="ctr"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</a:tr>
              <a:tr h="475316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Стационарные </a:t>
                      </a:r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119</a:t>
                      </a:r>
                      <a:endParaRPr lang="ru-RU" sz="1600" dirty="0"/>
                    </a:p>
                  </a:txBody>
                  <a:tcPr marL="74295" marR="74295" anchor="ctr"/>
                </a:tc>
              </a:tr>
              <a:tr h="454076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Мобильные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09684"/>
              </p:ext>
            </p:extLst>
          </p:nvPr>
        </p:nvGraphicFramePr>
        <p:xfrm>
          <a:off x="3747916" y="986797"/>
          <a:ext cx="5840584" cy="3275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284"/>
                <a:gridCol w="1308200"/>
                <a:gridCol w="1337774"/>
                <a:gridCol w="1532326"/>
              </a:tblGrid>
              <a:tr h="49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в</a:t>
                      </a:r>
                      <a:r>
                        <a:rPr lang="ru-RU" sz="1600" b="1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замен ветхих</a:t>
                      </a:r>
                      <a:endParaRPr lang="ru-RU" sz="1600" b="1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Район 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прикрепленного населения, чел.</a:t>
                      </a:r>
                      <a:endParaRPr lang="ru-RU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351491">
                <a:tc rowSpan="6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Кунгурский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Бым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305</a:t>
                      </a:r>
                    </a:p>
                  </a:txBody>
                  <a:tcPr marL="74295" marR="74295" anchor="ctr"/>
                </a:tc>
              </a:tr>
              <a:tr h="454076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 rowSpan="3"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Октябрьский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Большой Сарс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74295" marR="74295" anchor="ctr"/>
                </a:tc>
              </a:tr>
              <a:tr h="325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Адилева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L="74295" marR="74295" anchor="ctr"/>
                </a:tc>
              </a:tr>
              <a:tr h="454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Русский Сарс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74295" marR="74295" anchor="ctr"/>
                </a:tc>
              </a:tr>
              <a:tr h="363855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Ординский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Шляпники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1115</a:t>
                      </a:r>
                    </a:p>
                  </a:txBody>
                  <a:tcPr marL="74295" marR="74295" anchor="ctr"/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Уинский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Усть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-Телес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01246"/>
              </p:ext>
            </p:extLst>
          </p:nvPr>
        </p:nvGraphicFramePr>
        <p:xfrm>
          <a:off x="3771902" y="4450468"/>
          <a:ext cx="5816600" cy="17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/>
                <a:gridCol w="1320800"/>
                <a:gridCol w="1333500"/>
                <a:gridCol w="1511300"/>
              </a:tblGrid>
              <a:tr h="616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 smtClean="0">
                          <a:effectLst/>
                        </a:rPr>
                        <a:t>Новое строительство</a:t>
                      </a:r>
                      <a:endParaRPr lang="ru-RU" sz="1600" b="1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Район 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прикрепленного населения, чел.</a:t>
                      </a:r>
                      <a:endParaRPr lang="ru-RU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266312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4295" marR="74295" anchor="ctr"/>
                </a:tc>
                <a:tc rowSpan="2"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Кунгурский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Блины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74295" marR="74295" anchor="ctr"/>
                </a:tc>
              </a:tr>
              <a:tr h="261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д.Каширино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</a:p>
                  </a:txBody>
                  <a:tcPr marL="74295" marR="74295" anchor="ctr"/>
                </a:tc>
              </a:tr>
              <a:tr h="345052">
                <a:tc vMerge="1">
                  <a:txBody>
                    <a:bodyPr/>
                    <a:lstStyle/>
                    <a:p>
                      <a:pPr algn="ctr"/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Березовский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Асово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0" y="77638"/>
            <a:ext cx="9906000" cy="534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Юг</a:t>
            </a:r>
            <a:endParaRPr lang="ru-RU" sz="2800" b="1" dirty="0">
              <a:solidFill>
                <a:srgbClr val="DC24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638"/>
            <a:ext cx="9906000" cy="534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DC241D"/>
                </a:solidFill>
                <a:latin typeface="PT Serif" charset="0"/>
                <a:ea typeface="PT Serif" charset="0"/>
                <a:cs typeface="PT Serif" charset="0"/>
              </a:rPr>
              <a:t>Запад</a:t>
            </a:r>
            <a:endParaRPr lang="ru-RU" sz="2800" b="1" dirty="0">
              <a:solidFill>
                <a:srgbClr val="DC24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uk-UA" smtClean="0"/>
              <a:pPr/>
              <a:t>8</a:t>
            </a:fld>
            <a:endParaRPr lang="uk-UA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68683"/>
              </p:ext>
            </p:extLst>
          </p:nvPr>
        </p:nvGraphicFramePr>
        <p:xfrm>
          <a:off x="301927" y="696945"/>
          <a:ext cx="2380890" cy="1592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61"/>
                <a:gridCol w="854329"/>
              </a:tblGrid>
              <a:tr h="69191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Общее количество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ФАП</a:t>
                      </a:r>
                      <a:endParaRPr lang="ru-RU" sz="1400" dirty="0"/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</a:tr>
              <a:tr h="454076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Стационарные </a:t>
                      </a:r>
                      <a:endParaRPr lang="ru-RU" sz="1400" dirty="0"/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91</a:t>
                      </a:r>
                      <a:endParaRPr lang="ru-RU" sz="1600" dirty="0"/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6405">
                <a:tc>
                  <a:txBody>
                    <a:bodyPr/>
                    <a:lstStyle/>
                    <a:p>
                      <a:r>
                        <a:rPr lang="ru-RU" sz="1400" u="none" strike="noStrike" kern="1200" dirty="0" smtClean="0">
                          <a:effectLst/>
                        </a:rPr>
                        <a:t>Мобильные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49385"/>
              </p:ext>
            </p:extLst>
          </p:nvPr>
        </p:nvGraphicFramePr>
        <p:xfrm>
          <a:off x="2857501" y="676278"/>
          <a:ext cx="6667502" cy="366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1"/>
                <a:gridCol w="1828800"/>
                <a:gridCol w="1765300"/>
                <a:gridCol w="1498601"/>
              </a:tblGrid>
              <a:tr h="436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в</a:t>
                      </a:r>
                      <a:r>
                        <a:rPr lang="ru-RU" sz="1400" b="1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замен ветхих</a:t>
                      </a:r>
                      <a:endParaRPr lang="ru-RU" sz="1400" b="1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Район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прикрепленного населения, чел.</a:t>
                      </a:r>
                      <a:endParaRPr kumimoji="0"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</a:tr>
              <a:tr h="370671">
                <a:tc rowSpan="9"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Большесосновский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Петропавловск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642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Полозово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422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</a:tr>
              <a:tr h="292826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Верещагинский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 Субботники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436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</a:tr>
              <a:tr h="215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</a:t>
                      </a:r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Соколово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873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</a:tr>
              <a:tr h="292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 Ленино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787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</a:tr>
              <a:tr h="230505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Краснокамский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</a:t>
                      </a:r>
                      <a:r>
                        <a:rPr lang="ru-RU" sz="15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Фадеята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433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</a:tr>
              <a:tr h="292826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Очерский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Кулики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</a:tr>
              <a:tr h="292826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Сивинский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Кизьва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605</a:t>
                      </a:r>
                    </a:p>
                  </a:txBody>
                  <a:tcPr marL="74295" marR="74295" anchor="ctr">
                    <a:solidFill>
                      <a:srgbClr val="FFE5E5"/>
                    </a:solidFill>
                  </a:tcPr>
                </a:tc>
              </a:tr>
              <a:tr h="276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</a:t>
                      </a:r>
                      <a:r>
                        <a:rPr lang="ru-RU" sz="15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Первомайский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365</a:t>
                      </a:r>
                    </a:p>
                  </a:txBody>
                  <a:tcPr marL="74295" marR="7429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7125"/>
              </p:ext>
            </p:extLst>
          </p:nvPr>
        </p:nvGraphicFramePr>
        <p:xfrm>
          <a:off x="2857501" y="4382767"/>
          <a:ext cx="666965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261"/>
                <a:gridCol w="1820173"/>
                <a:gridCol w="1763623"/>
                <a:gridCol w="1498601"/>
              </a:tblGrid>
              <a:tr h="586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Новое строительство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Район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</a:rPr>
                        <a:t>Населенный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пункт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прикрепленного населения, чел.</a:t>
                      </a:r>
                    </a:p>
                  </a:txBody>
                  <a:tcPr marL="74295" marR="74295" anchor="ctr">
                    <a:solidFill>
                      <a:srgbClr val="F57F7F"/>
                    </a:solidFill>
                  </a:tcPr>
                </a:tc>
              </a:tr>
              <a:tr h="189494">
                <a:tc rowSpan="5"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Нытвенский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Шерья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1600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</a:tr>
              <a:tr h="156138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Оханский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Мерзляки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Очерский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Морозова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Сивинский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Дмитриево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Частинский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Кленовая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4295" marR="74295" anchor="ctr"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6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skorokhodova\Desktop\Презентации\Карта ПК интерактив\Карта по территориям фон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621" y="352424"/>
            <a:ext cx="4328814" cy="63254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476898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7413" y="6308512"/>
            <a:ext cx="1604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F497D">
                    <a:lumMod val="50000"/>
                  </a:srgbClr>
                </a:solidFill>
              </a:rPr>
              <a:t>январь  2018 г.</a:t>
            </a:r>
            <a:endParaRPr lang="ru-RU"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4" y="127386"/>
            <a:ext cx="424342" cy="70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7746</TotalTime>
  <Words>654</Words>
  <Application>Microsoft Office PowerPoint</Application>
  <PresentationFormat>Лист A4 (210x297 мм)</PresentationFormat>
  <Paragraphs>278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PT Serif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Запад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rustam shaekhmurzin</dc:creator>
  <cp:lastModifiedBy>Подкорытова Анна Сергеевна</cp:lastModifiedBy>
  <cp:revision>277</cp:revision>
  <cp:lastPrinted>2018-01-25T11:31:25Z</cp:lastPrinted>
  <dcterms:created xsi:type="dcterms:W3CDTF">2017-05-18T06:16:43Z</dcterms:created>
  <dcterms:modified xsi:type="dcterms:W3CDTF">2018-01-31T11:06:33Z</dcterms:modified>
</cp:coreProperties>
</file>