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  <p:sldMasterId id="2147483737" r:id="rId2"/>
    <p:sldMasterId id="2147483798" r:id="rId3"/>
  </p:sldMasterIdLst>
  <p:notesMasterIdLst>
    <p:notesMasterId r:id="rId5"/>
  </p:notesMasterIdLst>
  <p:handoutMasterIdLst>
    <p:handoutMasterId r:id="rId6"/>
  </p:handoutMasterIdLst>
  <p:sldIdLst>
    <p:sldId id="908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E3DE"/>
    <a:srgbClr val="FFFFCC"/>
    <a:srgbClr val="000000"/>
    <a:srgbClr val="FF3399"/>
    <a:srgbClr val="FF66CC"/>
    <a:srgbClr val="FF66FF"/>
    <a:srgbClr val="FFCCFF"/>
    <a:srgbClr val="CCECFF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0565" autoAdjust="0"/>
    <p:restoredTop sz="82017" autoAdjust="0"/>
  </p:normalViewPr>
  <p:slideViewPr>
    <p:cSldViewPr>
      <p:cViewPr varScale="1">
        <p:scale>
          <a:sx n="101" d="100"/>
          <a:sy n="101" d="100"/>
        </p:scale>
        <p:origin x="-90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26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D8043-41EA-4A02-B470-861EDC736BA0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1D2DF-C67E-4680-B455-CC1ADE719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145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81397F-B7E1-405D-A2C9-6C132B90B271}" type="datetimeFigureOut">
              <a:rPr lang="ru-RU"/>
              <a:pPr>
                <a:defRPr/>
              </a:pPr>
              <a:t>21.12.2018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20B8ED0-A300-4FF3-99E1-7433DF157E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253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1069A-5EC0-A044-89A8-CA2A55D659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19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2CCFFA-3489-41CF-A8C3-F71509951BB0}" type="datetimeFigureOut">
              <a:rPr lang="ru-RU" smtClean="0"/>
              <a:pPr>
                <a:defRPr/>
              </a:pPr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0D2ECB-CCD7-439C-BDD1-1E529D2E35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996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918A18-E808-42EA-898E-EB7A22DDF961}" type="datetimeFigureOut">
              <a:rPr lang="ru-RU" smtClean="0"/>
              <a:pPr>
                <a:defRPr/>
              </a:pPr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0BC7DE-8786-4F90-8DE6-627EE2E751F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785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9AEACA-C66A-4683-A9EA-2D98629EEB09}" type="datetimeFigureOut">
              <a:rPr lang="ru-RU" smtClean="0"/>
              <a:pPr>
                <a:defRPr/>
              </a:pPr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AD2EE-B9D0-4BF3-BDD2-A40ECF7895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096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0E6C1-E30E-4EA9-B612-B0BFD19002F0}" type="datetimeFigureOut">
              <a:rPr lang="ru-RU"/>
              <a:pPr>
                <a:defRPr/>
              </a:pPr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74F70-0D67-445A-BAB8-36DBD03DF9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142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74F3-2B62-40B3-BB81-40A9586C48EE}" type="datetime1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Департамент государственной службы и профилактики коррупции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812-B3D5-4C33-A86C-9AE781C2CEE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484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9031-4AE7-48A0-A05B-3949D9A13D9F}" type="datetime1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Департамент государственной службы и профилактики коррупции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812-B3D5-4C33-A86C-9AE781C2C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164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9C6E-C3D6-40AD-AC4A-28B19BE28715}" type="datetime1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Департамент государственной службы и профилактики коррупции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812-B3D5-4C33-A86C-9AE781C2CEE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578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EB37-37CC-40D9-8060-8ED5C382BBAB}" type="datetime1">
              <a:rPr lang="ru-RU" smtClean="0"/>
              <a:t>21.12.2018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Департамент государственной службы и профилактики коррупции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812-B3D5-4C33-A86C-9AE781C2C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4393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247E-D1BB-44A0-A2EA-0B1642652C8E}" type="datetime1">
              <a:rPr lang="ru-RU" smtClean="0"/>
              <a:t>21.12.2018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Департамент государственной службы и профилактики коррупции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812-B3D5-4C33-A86C-9AE781C2C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2409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D9D7E-AFCB-4C22-A293-A80D4F3127CA}" type="datetime1">
              <a:rPr lang="ru-RU" smtClean="0"/>
              <a:t>21.12.2018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Департамент государственной службы и профилактики коррупции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812-B3D5-4C33-A86C-9AE781C2C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0355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8A9FA-12DE-41C5-A272-516DC86C6B33}" type="datetime1">
              <a:rPr lang="ru-RU" smtClean="0"/>
              <a:t>21.12.2018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Департамент государственной службы и профилактики коррупции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812-B3D5-4C33-A86C-9AE781C2C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77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06A8ED-938F-4C10-BBDA-6541D236D3C1}" type="datetimeFigureOut">
              <a:rPr lang="ru-RU" smtClean="0"/>
              <a:pPr>
                <a:defRPr/>
              </a:pPr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05D69-627D-4324-9078-F41920654C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7363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E55C470-81C2-4C6D-AD03-90C6A6A032DA}" type="datetime1">
              <a:rPr lang="ru-RU" smtClean="0"/>
              <a:t>21.12.2018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Департамент государственной службы и профилактики коррупции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3B6812-B3D5-4C33-A86C-9AE781C2C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8585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01F3-C3A1-4D11-A295-F5B1774CA83B}" type="datetime1">
              <a:rPr lang="ru-RU" smtClean="0"/>
              <a:t>21.12.2018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Департамент государственной службы и профилактики коррупции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812-B3D5-4C33-A86C-9AE781C2C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2353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1957-0C2D-4D91-9C19-8EDDA1D097BE}" type="datetime1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Департамент государственной службы и профилактики коррупции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812-B3D5-4C33-A86C-9AE781C2C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9091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F7676-9CD2-4B16-BBA6-4A753CA50555}" type="datetime1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Департамент государственной службы и профилактики коррупции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812-B3D5-4C33-A86C-9AE781C2C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9213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74F3-2B62-40B3-BB81-40A9586C48EE}" type="datetime1">
              <a:rPr lang="ru-RU" smtClean="0"/>
              <a:pPr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Департамент государственной службы и профилактики коррупции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812-B3D5-4C33-A86C-9AE781C2CE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9227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9031-4AE7-48A0-A05B-3949D9A13D9F}" type="datetime1">
              <a:rPr lang="ru-RU" smtClean="0"/>
              <a:pPr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Департамент государственной службы и профилактики коррупции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812-B3D5-4C33-A86C-9AE781C2CE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7115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9C6E-C3D6-40AD-AC4A-28B19BE28715}" type="datetime1">
              <a:rPr lang="ru-RU" smtClean="0"/>
              <a:pPr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Департамент государственной службы и профилактики коррупции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812-B3D5-4C33-A86C-9AE781C2CE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9174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EB37-37CC-40D9-8060-8ED5C382BBAB}" type="datetime1">
              <a:rPr lang="ru-RU" smtClean="0"/>
              <a:pPr/>
              <a:t>21.12.2018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Департамент государственной службы и профилактики коррупции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812-B3D5-4C33-A86C-9AE781C2CE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1646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247E-D1BB-44A0-A2EA-0B1642652C8E}" type="datetime1">
              <a:rPr lang="ru-RU" smtClean="0"/>
              <a:pPr/>
              <a:t>21.12.2018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Департамент государственной службы и профилактики коррупции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812-B3D5-4C33-A86C-9AE781C2CE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2683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D9D7E-AFCB-4C22-A293-A80D4F3127CA}" type="datetime1">
              <a:rPr lang="ru-RU" smtClean="0"/>
              <a:pPr/>
              <a:t>21.12.2018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Департамент государственной службы и профилактики коррупции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812-B3D5-4C33-A86C-9AE781C2CE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09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AA733D-BD62-444C-A592-518451157B8B}" type="datetimeFigureOut">
              <a:rPr lang="ru-RU" smtClean="0"/>
              <a:pPr>
                <a:defRPr/>
              </a:pPr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E882E-0F54-4B1D-9209-A42DC6467B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0413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8A9FA-12DE-41C5-A272-516DC86C6B33}" type="datetime1">
              <a:rPr lang="ru-RU" smtClean="0"/>
              <a:pPr/>
              <a:t>21.12.2018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Департамент государственной службы и профилактики коррупции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812-B3D5-4C33-A86C-9AE781C2CE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7366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C470-81C2-4C6D-AD03-90C6A6A032DA}" type="datetime1">
              <a:rPr lang="ru-RU" smtClean="0"/>
              <a:pPr/>
              <a:t>21.12.2018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455F51"/>
                </a:solidFill>
              </a:rPr>
              <a:t>Департамент государственной службы и профилактики коррупции</a:t>
            </a:r>
            <a:endParaRPr lang="ru-RU">
              <a:solidFill>
                <a:srgbClr val="455F5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812-B3D5-4C33-A86C-9AE781C2CEEF}" type="slidenum">
              <a:rPr lang="ru-RU" smtClean="0">
                <a:solidFill>
                  <a:srgbClr val="455F51"/>
                </a:solidFill>
              </a:rPr>
              <a:pPr/>
              <a:t>‹#›</a:t>
            </a:fld>
            <a:endParaRPr lang="ru-RU">
              <a:solidFill>
                <a:srgbClr val="455F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4828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01F3-C3A1-4D11-A295-F5B1774CA83B}" type="datetime1">
              <a:rPr lang="ru-RU" smtClean="0"/>
              <a:pPr/>
              <a:t>21.12.2018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Департамент государственной службы и профилактики коррупции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812-B3D5-4C33-A86C-9AE781C2CE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0721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1957-0C2D-4D91-9C19-8EDDA1D097BE}" type="datetime1">
              <a:rPr lang="ru-RU" smtClean="0"/>
              <a:pPr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Департамент государственной службы и профилактики коррупции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812-B3D5-4C33-A86C-9AE781C2CE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7709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F7676-9CD2-4B16-BBA6-4A753CA50555}" type="datetime1">
              <a:rPr lang="ru-RU" smtClean="0"/>
              <a:pPr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Департамент государственной службы и профилактики коррупции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6812-B3D5-4C33-A86C-9AE781C2CE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42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E40BC7-C862-47DD-83C3-CCA7DF930D71}" type="datetimeFigureOut">
              <a:rPr lang="ru-RU" smtClean="0"/>
              <a:pPr>
                <a:defRPr/>
              </a:pPr>
              <a:t>21.12.2018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E4C667-9B8D-404C-8D6A-2E2E1129EE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002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CA587F-A145-47DD-A0AE-1EABBD62E459}" type="datetimeFigureOut">
              <a:rPr lang="ru-RU" smtClean="0"/>
              <a:pPr>
                <a:defRPr/>
              </a:pPr>
              <a:t>21.12.2018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8ED0D-A3AA-4360-8546-87643D0853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772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D19730-6030-45DD-9E77-B99814935E4C}" type="datetimeFigureOut">
              <a:rPr lang="ru-RU" smtClean="0"/>
              <a:pPr>
                <a:defRPr/>
              </a:pPr>
              <a:t>21.12.2018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29B716-372C-4384-8205-8E0CD2FDF5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24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F8A915-AB23-4AC4-BC67-1708542B8621}" type="datetimeFigureOut">
              <a:rPr lang="ru-RU" smtClean="0"/>
              <a:pPr>
                <a:defRPr/>
              </a:pPr>
              <a:t>21.12.2018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AED9A-FFFA-41C8-A3CA-BCB613AFA2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4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D0BAB68-9052-46C7-B259-835B03A200B8}" type="datetimeFigureOut">
              <a:rPr lang="ru-RU" smtClean="0"/>
              <a:pPr>
                <a:defRPr/>
              </a:pPr>
              <a:t>21.12.2018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F7D7C3-F7A3-4EC1-9351-0318FD035C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094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5696EA-4896-4EFC-8E40-EF085815D567}" type="datetimeFigureOut">
              <a:rPr lang="ru-RU" smtClean="0"/>
              <a:pPr>
                <a:defRPr/>
              </a:pPr>
              <a:t>21.12.2018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3960D-E2F9-4E10-87C5-3560D46F23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44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50AA389-C00E-42A2-BE1C-8EF97BEC833B}" type="datetimeFigureOut">
              <a:rPr lang="ru-RU" smtClean="0"/>
              <a:pPr>
                <a:defRPr/>
              </a:pPr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D4A8FFE-0E14-4FF5-B90B-D67853A8A9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37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97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4EAD132-0C9D-4F81-B028-4C57123590DA}" type="datetime1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Департамент государственной службы и профилактики коррупции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23B6812-B3D5-4C33-A86C-9AE781C2CEEF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367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50AA389-C00E-42A2-BE1C-8EF97BEC833B}" type="datetimeFigureOut">
              <a:rPr lang="ru-RU" smtClean="0"/>
              <a:pPr>
                <a:defRPr/>
              </a:pPr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D4A8FFE-0E14-4FF5-B90B-D67853A8A9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88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82431" y="2111736"/>
            <a:ext cx="7940155" cy="172893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r>
              <a:rPr lang="ru-RU" b="1" dirty="0" smtClean="0">
                <a:solidFill>
                  <a:srgbClr val="FF0000"/>
                </a:solidFill>
                <a:latin typeface="PT Serif" panose="020A0603040505020204" pitchFamily="18" charset="-52"/>
                <a:ea typeface="PT Serif" panose="020A0603040505020204" pitchFamily="18" charset="-52"/>
              </a:rPr>
              <a:t>соблюдать запрет </a:t>
            </a:r>
            <a:r>
              <a:rPr lang="ru-RU" b="1" dirty="0">
                <a:solidFill>
                  <a:srgbClr val="FF0000"/>
                </a:solidFill>
                <a:latin typeface="PT Serif" panose="020A0603040505020204" pitchFamily="18" charset="-52"/>
                <a:ea typeface="PT Serif" panose="020A0603040505020204" pitchFamily="18" charset="-52"/>
              </a:rPr>
              <a:t>получать </a:t>
            </a:r>
            <a:r>
              <a:rPr lang="ru-RU" u="sng" dirty="0">
                <a:solidFill>
                  <a:srgbClr val="FF0000"/>
                </a:solidFill>
                <a:latin typeface="PT Serif" panose="020A0603040505020204" pitchFamily="18" charset="-52"/>
                <a:ea typeface="PT Serif" panose="020A0603040505020204" pitchFamily="18" charset="-52"/>
              </a:rPr>
              <a:t>в связи с выполнением служебных (должностных) обязанностей</a:t>
            </a:r>
            <a:r>
              <a:rPr lang="ru-RU" dirty="0">
                <a:latin typeface="PT Serif" panose="020A0603040505020204" pitchFamily="18" charset="-52"/>
                <a:ea typeface="PT Serif" panose="020A0603040505020204" pitchFamily="18" charset="-52"/>
              </a:rPr>
              <a:t> не предусмотренные законодательством Российской Федерации вознаграждения (ссуды, денежное и иное вознаграждение, услуги, оплату развлечений, отдыха, транспортных расходов) и </a:t>
            </a:r>
            <a:r>
              <a:rPr lang="ru-RU" dirty="0">
                <a:solidFill>
                  <a:srgbClr val="FF0000"/>
                </a:solidFill>
                <a:latin typeface="PT Serif" panose="020A0603040505020204" pitchFamily="18" charset="-52"/>
                <a:ea typeface="PT Serif" panose="020A0603040505020204" pitchFamily="18" charset="-52"/>
              </a:rPr>
              <a:t>подарки от физических и юридических лиц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60893" y="3922824"/>
            <a:ext cx="7940155" cy="10641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buClr>
                <a:schemeClr val="tx2">
                  <a:lumMod val="75000"/>
                </a:schemeClr>
              </a:buClr>
              <a:buSzPct val="100000"/>
            </a:pPr>
            <a:r>
              <a:rPr lang="ru-RU" b="1" dirty="0" smtClean="0">
                <a:solidFill>
                  <a:srgbClr val="FF0000"/>
                </a:solidFill>
                <a:latin typeface="PT Serif" panose="020A0603040505020204" pitchFamily="18" charset="-52"/>
                <a:ea typeface="PT Serif" panose="020A0603040505020204" pitchFamily="18" charset="-52"/>
              </a:rPr>
              <a:t>воздерживаться</a:t>
            </a:r>
            <a:r>
              <a:rPr lang="ru-RU" dirty="0" smtClean="0">
                <a:solidFill>
                  <a:srgbClr val="FF0000"/>
                </a:solidFill>
                <a:latin typeface="PT Serif" panose="020A0603040505020204" pitchFamily="18" charset="-52"/>
                <a:ea typeface="PT Serif" panose="020A0603040505020204" pitchFamily="18" charset="-52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PT Serif" panose="020A0603040505020204" pitchFamily="18" charset="-52"/>
                <a:ea typeface="PT Serif" panose="020A0603040505020204" pitchFamily="18" charset="-52"/>
              </a:rPr>
              <a:t>от поведения </a:t>
            </a:r>
            <a:r>
              <a:rPr lang="ru-RU" dirty="0">
                <a:latin typeface="PT Serif" panose="020A0603040505020204" pitchFamily="18" charset="-52"/>
                <a:ea typeface="PT Serif" panose="020A0603040505020204" pitchFamily="18" charset="-52"/>
              </a:rPr>
              <a:t>(высказываний, жестов, действий), которое может быть воспринято окружающими </a:t>
            </a:r>
            <a:r>
              <a:rPr lang="ru-RU" b="1" dirty="0">
                <a:solidFill>
                  <a:srgbClr val="FF0000"/>
                </a:solidFill>
                <a:latin typeface="PT Serif" panose="020A0603040505020204" pitchFamily="18" charset="-52"/>
                <a:ea typeface="PT Serif" panose="020A0603040505020204" pitchFamily="18" charset="-52"/>
              </a:rPr>
              <a:t>как согласие принять </a:t>
            </a:r>
            <a:r>
              <a:rPr lang="ru-RU" b="1" dirty="0" smtClean="0">
                <a:solidFill>
                  <a:srgbClr val="FF0000"/>
                </a:solidFill>
                <a:latin typeface="PT Serif" panose="020A0603040505020204" pitchFamily="18" charset="-52"/>
                <a:ea typeface="PT Serif" panose="020A0603040505020204" pitchFamily="18" charset="-52"/>
              </a:rPr>
              <a:t>взятку (подарок) </a:t>
            </a:r>
            <a:r>
              <a:rPr lang="ru-RU" dirty="0" smtClean="0">
                <a:latin typeface="PT Serif" panose="020A0603040505020204" pitchFamily="18" charset="-52"/>
                <a:ea typeface="PT Serif" panose="020A0603040505020204" pitchFamily="18" charset="-52"/>
              </a:rPr>
              <a:t>или </a:t>
            </a:r>
            <a:r>
              <a:rPr lang="ru-RU" dirty="0">
                <a:latin typeface="PT Serif" panose="020A0603040505020204" pitchFamily="18" charset="-52"/>
                <a:ea typeface="PT Serif" panose="020A0603040505020204" pitchFamily="18" charset="-52"/>
              </a:rPr>
              <a:t>как просьба о даче взятки</a:t>
            </a:r>
          </a:p>
        </p:txBody>
      </p:sp>
      <p:pic>
        <p:nvPicPr>
          <p:cNvPr id="18" name="Picture 4" descr="http://www.3c-performance-management.co.uk/assets/stop_it!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6323"/>
            <a:ext cx="1872208" cy="1603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69938" y="836712"/>
            <a:ext cx="3799308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Государственный гражданский служащий </a:t>
            </a:r>
            <a:r>
              <a:rPr lang="ru-RU" sz="2000" dirty="0" smtClean="0">
                <a:solidFill>
                  <a:srgbClr val="FF0000"/>
                </a:solidFill>
              </a:rPr>
              <a:t>обязан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7894712" y="3573016"/>
            <a:ext cx="792088" cy="2324141"/>
          </a:xfrm>
          <a:prstGeom prst="curved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059832" y="5429448"/>
            <a:ext cx="4793558" cy="1093688"/>
          </a:xfrm>
          <a:prstGeom prst="beve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u="sng" dirty="0" smtClean="0"/>
              <a:t>Исключение:  </a:t>
            </a:r>
          </a:p>
          <a:p>
            <a:pPr algn="ctr"/>
            <a:r>
              <a:rPr lang="ru-RU" dirty="0" smtClean="0"/>
              <a:t>подарки,</a:t>
            </a:r>
          </a:p>
          <a:p>
            <a:pPr algn="ctr"/>
            <a:r>
              <a:rPr lang="ru-RU" dirty="0" smtClean="0"/>
              <a:t>полученные на официальных мероприятиях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260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Ретро">
  <a:themeElements>
    <a:clrScheme name="Другая 9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AEC4B8"/>
      </a:accent1>
      <a:accent2>
        <a:srgbClr val="86A795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2_Ретро">
  <a:themeElements>
    <a:clrScheme name="Другая 9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AEC4B8"/>
      </a:accent1>
      <a:accent2>
        <a:srgbClr val="86A795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10751</TotalTime>
  <Words>84</Words>
  <Application>Microsoft Office PowerPoint</Application>
  <PresentationFormat>Экран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1_Ретро</vt:lpstr>
      <vt:lpstr>2_Ретро</vt:lpstr>
      <vt:lpstr>Тема Office</vt:lpstr>
      <vt:lpstr>Презентация PowerPoint</vt:lpstr>
    </vt:vector>
  </TitlesOfParts>
  <Company>Organisation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nvpod</dc:creator>
  <cp:lastModifiedBy>Епишина Вита Михайловна</cp:lastModifiedBy>
  <cp:revision>1023</cp:revision>
  <cp:lastPrinted>2018-10-29T08:19:48Z</cp:lastPrinted>
  <dcterms:created xsi:type="dcterms:W3CDTF">2011-05-18T06:34:23Z</dcterms:created>
  <dcterms:modified xsi:type="dcterms:W3CDTF">2018-12-21T06:37:22Z</dcterms:modified>
</cp:coreProperties>
</file>